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3660" r:id="rId5"/>
  </p:sldMasterIdLst>
  <p:notesMasterIdLst>
    <p:notesMasterId r:id="rId54"/>
  </p:notesMasterIdLst>
  <p:handoutMasterIdLst>
    <p:handoutMasterId r:id="rId55"/>
  </p:handoutMasterIdLst>
  <p:sldIdLst>
    <p:sldId id="265" r:id="rId6"/>
    <p:sldId id="774" r:id="rId7"/>
    <p:sldId id="268" r:id="rId8"/>
    <p:sldId id="270" r:id="rId9"/>
    <p:sldId id="1183" r:id="rId10"/>
    <p:sldId id="1202" r:id="rId11"/>
    <p:sldId id="1204" r:id="rId12"/>
    <p:sldId id="1213" r:id="rId13"/>
    <p:sldId id="1184" r:id="rId14"/>
    <p:sldId id="1185" r:id="rId15"/>
    <p:sldId id="1181" r:id="rId16"/>
    <p:sldId id="1182" r:id="rId17"/>
    <p:sldId id="1167" r:id="rId18"/>
    <p:sldId id="1168" r:id="rId19"/>
    <p:sldId id="1203" r:id="rId20"/>
    <p:sldId id="1189" r:id="rId21"/>
    <p:sldId id="1190" r:id="rId22"/>
    <p:sldId id="1191" r:id="rId23"/>
    <p:sldId id="1200" r:id="rId24"/>
    <p:sldId id="1201" r:id="rId25"/>
    <p:sldId id="1193" r:id="rId26"/>
    <p:sldId id="1194" r:id="rId27"/>
    <p:sldId id="1195" r:id="rId28"/>
    <p:sldId id="1196" r:id="rId29"/>
    <p:sldId id="1197" r:id="rId30"/>
    <p:sldId id="1198" r:id="rId31"/>
    <p:sldId id="1192" r:id="rId32"/>
    <p:sldId id="1178" r:id="rId33"/>
    <p:sldId id="1179" r:id="rId34"/>
    <p:sldId id="1175" r:id="rId35"/>
    <p:sldId id="1176" r:id="rId36"/>
    <p:sldId id="1180" r:id="rId37"/>
    <p:sldId id="1199" r:id="rId38"/>
    <p:sldId id="1172" r:id="rId39"/>
    <p:sldId id="1174" r:id="rId40"/>
    <p:sldId id="1170" r:id="rId41"/>
    <p:sldId id="1171" r:id="rId42"/>
    <p:sldId id="1113" r:id="rId43"/>
    <p:sldId id="1173" r:id="rId44"/>
    <p:sldId id="1211" r:id="rId45"/>
    <p:sldId id="1212" r:id="rId46"/>
    <p:sldId id="1177" r:id="rId47"/>
    <p:sldId id="1205" r:id="rId48"/>
    <p:sldId id="1206" r:id="rId49"/>
    <p:sldId id="1207" r:id="rId50"/>
    <p:sldId id="1208" r:id="rId51"/>
    <p:sldId id="1186" r:id="rId52"/>
    <p:sldId id="1187" r:id="rId53"/>
  </p:sldIdLst>
  <p:sldSz cx="9144000" cy="6858000" type="screen4x3"/>
  <p:notesSz cx="7010400" cy="9296400"/>
  <p:custDataLst>
    <p:tags r:id="rId56"/>
  </p:custDataLst>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 charset="-128"/>
        <a:cs typeface="+mn-cs"/>
      </a:defRPr>
    </a:lvl9pPr>
  </p:defaultTextStyle>
  <p:extLst>
    <p:ext uri="{521415D9-36F7-43E2-AB2F-B90AF26B5E84}">
      <p14:sectionLst xmlns:p14="http://schemas.microsoft.com/office/powerpoint/2010/main">
        <p14:section name="Default Section" id="{3662DE13-E931-439B-BB59-4F804F3E35E0}">
          <p14:sldIdLst>
            <p14:sldId id="265"/>
            <p14:sldId id="774"/>
            <p14:sldId id="268"/>
            <p14:sldId id="270"/>
            <p14:sldId id="1183"/>
            <p14:sldId id="1202"/>
            <p14:sldId id="1204"/>
            <p14:sldId id="1213"/>
            <p14:sldId id="1184"/>
            <p14:sldId id="1185"/>
            <p14:sldId id="1181"/>
            <p14:sldId id="1182"/>
            <p14:sldId id="1167"/>
            <p14:sldId id="1168"/>
            <p14:sldId id="1203"/>
            <p14:sldId id="1189"/>
            <p14:sldId id="1190"/>
            <p14:sldId id="1191"/>
            <p14:sldId id="1200"/>
            <p14:sldId id="1201"/>
            <p14:sldId id="1193"/>
            <p14:sldId id="1194"/>
            <p14:sldId id="1195"/>
            <p14:sldId id="1196"/>
            <p14:sldId id="1197"/>
            <p14:sldId id="1198"/>
            <p14:sldId id="1192"/>
            <p14:sldId id="1178"/>
            <p14:sldId id="1179"/>
            <p14:sldId id="1175"/>
            <p14:sldId id="1176"/>
            <p14:sldId id="1180"/>
            <p14:sldId id="1199"/>
            <p14:sldId id="1172"/>
            <p14:sldId id="1174"/>
            <p14:sldId id="1170"/>
            <p14:sldId id="1171"/>
            <p14:sldId id="1113"/>
            <p14:sldId id="1173"/>
            <p14:sldId id="1211"/>
            <p14:sldId id="1212"/>
            <p14:sldId id="1177"/>
            <p14:sldId id="1205"/>
            <p14:sldId id="1206"/>
            <p14:sldId id="1207"/>
            <p14:sldId id="1208"/>
            <p14:sldId id="1186"/>
            <p14:sldId id="11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07CA2D-0858-431B-BA94-EE80475E9611}" v="424" dt="2026-04-09T17:44:23.9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93" autoAdjust="0"/>
    <p:restoredTop sz="73830" autoAdjust="0"/>
  </p:normalViewPr>
  <p:slideViewPr>
    <p:cSldViewPr>
      <p:cViewPr varScale="1">
        <p:scale>
          <a:sx n="53" d="100"/>
          <a:sy n="53" d="100"/>
        </p:scale>
        <p:origin x="24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028" y="-90"/>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handoutMaster" Target="handoutMasters/handout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2.xml"/><Relationship Id="rId61" Type="http://schemas.microsoft.com/office/2016/11/relationships/changesInfo" Target="changesInfos/changesInfo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notesMaster" Target="notesMasters/notesMaster1.xml"/><Relationship Id="rId62"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Elsworth" userId="3d60ea2a-db48-4723-8fa3-e65aec60ff16" providerId="ADAL" clId="{A1FB42B1-28E0-424F-9344-0F120B7F0446}"/>
    <pc:docChg chg="undo custSel addSld delSld modSld sldOrd modSection">
      <pc:chgData name="Andrew Elsworth" userId="3d60ea2a-db48-4723-8fa3-e65aec60ff16" providerId="ADAL" clId="{A1FB42B1-28E0-424F-9344-0F120B7F0446}" dt="2026-04-09T17:47:05.545" v="2839" actId="20577"/>
      <pc:docMkLst>
        <pc:docMk/>
      </pc:docMkLst>
      <pc:sldChg chg="modSp mod">
        <pc:chgData name="Andrew Elsworth" userId="3d60ea2a-db48-4723-8fa3-e65aec60ff16" providerId="ADAL" clId="{A1FB42B1-28E0-424F-9344-0F120B7F0446}" dt="2026-03-31T17:31:44.849" v="91" actId="20577"/>
        <pc:sldMkLst>
          <pc:docMk/>
          <pc:sldMk cId="0" sldId="265"/>
        </pc:sldMkLst>
        <pc:spChg chg="mod">
          <ac:chgData name="Andrew Elsworth" userId="3d60ea2a-db48-4723-8fa3-e65aec60ff16" providerId="ADAL" clId="{A1FB42B1-28E0-424F-9344-0F120B7F0446}" dt="2026-03-31T17:31:44.849" v="91" actId="20577"/>
          <ac:spMkLst>
            <pc:docMk/>
            <pc:sldMk cId="0" sldId="265"/>
            <ac:spMk id="3078" creationId="{00000000-0000-0000-0000-000000000000}"/>
          </ac:spMkLst>
        </pc:spChg>
      </pc:sldChg>
      <pc:sldChg chg="ord">
        <pc:chgData name="Andrew Elsworth" userId="3d60ea2a-db48-4723-8fa3-e65aec60ff16" providerId="ADAL" clId="{A1FB42B1-28E0-424F-9344-0F120B7F0446}" dt="2026-03-31T17:32:43.811" v="95"/>
        <pc:sldMkLst>
          <pc:docMk/>
          <pc:sldMk cId="2531993076" sldId="1113"/>
        </pc:sldMkLst>
      </pc:sldChg>
      <pc:sldChg chg="add ord">
        <pc:chgData name="Andrew Elsworth" userId="3d60ea2a-db48-4723-8fa3-e65aec60ff16" providerId="ADAL" clId="{A1FB42B1-28E0-424F-9344-0F120B7F0446}" dt="2026-04-01T15:10:23.567" v="1493"/>
        <pc:sldMkLst>
          <pc:docMk/>
          <pc:sldMk cId="2399914682" sldId="1167"/>
        </pc:sldMkLst>
      </pc:sldChg>
      <pc:sldChg chg="modSp add mod ord">
        <pc:chgData name="Andrew Elsworth" userId="3d60ea2a-db48-4723-8fa3-e65aec60ff16" providerId="ADAL" clId="{A1FB42B1-28E0-424F-9344-0F120B7F0446}" dt="2026-04-09T17:45:21.797" v="2783" actId="255"/>
        <pc:sldMkLst>
          <pc:docMk/>
          <pc:sldMk cId="2372270248" sldId="1168"/>
        </pc:sldMkLst>
        <pc:spChg chg="mod">
          <ac:chgData name="Andrew Elsworth" userId="3d60ea2a-db48-4723-8fa3-e65aec60ff16" providerId="ADAL" clId="{A1FB42B1-28E0-424F-9344-0F120B7F0446}" dt="2026-04-09T17:45:21.797" v="2783" actId="255"/>
          <ac:spMkLst>
            <pc:docMk/>
            <pc:sldMk cId="2372270248" sldId="1168"/>
            <ac:spMk id="6" creationId="{71F4DB41-5137-76F6-155A-3DF3D496850F}"/>
          </ac:spMkLst>
        </pc:spChg>
      </pc:sldChg>
      <pc:sldChg chg="modSp add mod ord">
        <pc:chgData name="Andrew Elsworth" userId="3d60ea2a-db48-4723-8fa3-e65aec60ff16" providerId="ADAL" clId="{A1FB42B1-28E0-424F-9344-0F120B7F0446}" dt="2026-04-08T19:13:18.290" v="2407" actId="20577"/>
        <pc:sldMkLst>
          <pc:docMk/>
          <pc:sldMk cId="2253212389" sldId="1170"/>
        </pc:sldMkLst>
        <pc:spChg chg="mod">
          <ac:chgData name="Andrew Elsworth" userId="3d60ea2a-db48-4723-8fa3-e65aec60ff16" providerId="ADAL" clId="{A1FB42B1-28E0-424F-9344-0F120B7F0446}" dt="2026-04-08T19:13:18.290" v="2407" actId="20577"/>
          <ac:spMkLst>
            <pc:docMk/>
            <pc:sldMk cId="2253212389" sldId="1170"/>
            <ac:spMk id="6" creationId="{EDCDDBDA-4217-C344-1630-5310A2DDBEEB}"/>
          </ac:spMkLst>
        </pc:spChg>
      </pc:sldChg>
      <pc:sldChg chg="add ord">
        <pc:chgData name="Andrew Elsworth" userId="3d60ea2a-db48-4723-8fa3-e65aec60ff16" providerId="ADAL" clId="{A1FB42B1-28E0-424F-9344-0F120B7F0446}" dt="2026-04-01T15:19:15.275" v="1542"/>
        <pc:sldMkLst>
          <pc:docMk/>
          <pc:sldMk cId="1931782200" sldId="1171"/>
        </pc:sldMkLst>
      </pc:sldChg>
      <pc:sldChg chg="modSp add mod ord">
        <pc:chgData name="Andrew Elsworth" userId="3d60ea2a-db48-4723-8fa3-e65aec60ff16" providerId="ADAL" clId="{A1FB42B1-28E0-424F-9344-0F120B7F0446}" dt="2026-04-08T19:12:00.960" v="2391"/>
        <pc:sldMkLst>
          <pc:docMk/>
          <pc:sldMk cId="1787072403" sldId="1172"/>
        </pc:sldMkLst>
        <pc:spChg chg="mod">
          <ac:chgData name="Andrew Elsworth" userId="3d60ea2a-db48-4723-8fa3-e65aec60ff16" providerId="ADAL" clId="{A1FB42B1-28E0-424F-9344-0F120B7F0446}" dt="2026-03-31T17:42:04.455" v="106"/>
          <ac:spMkLst>
            <pc:docMk/>
            <pc:sldMk cId="1787072403" sldId="1172"/>
            <ac:spMk id="5" creationId="{107F4F79-CB2A-C93C-E95B-495DAA3AA335}"/>
          </ac:spMkLst>
        </pc:spChg>
        <pc:spChg chg="mod">
          <ac:chgData name="Andrew Elsworth" userId="3d60ea2a-db48-4723-8fa3-e65aec60ff16" providerId="ADAL" clId="{A1FB42B1-28E0-424F-9344-0F120B7F0446}" dt="2026-03-31T17:43:14.950" v="159"/>
          <ac:spMkLst>
            <pc:docMk/>
            <pc:sldMk cId="1787072403" sldId="1172"/>
            <ac:spMk id="6" creationId="{FDED0CF2-FCFF-D12B-8ED1-853F997609EF}"/>
          </ac:spMkLst>
        </pc:spChg>
      </pc:sldChg>
      <pc:sldChg chg="modSp add mod ord">
        <pc:chgData name="Andrew Elsworth" userId="3d60ea2a-db48-4723-8fa3-e65aec60ff16" providerId="ADAL" clId="{A1FB42B1-28E0-424F-9344-0F120B7F0446}" dt="2026-04-01T15:19:45.858" v="1546"/>
        <pc:sldMkLst>
          <pc:docMk/>
          <pc:sldMk cId="976715730" sldId="1173"/>
        </pc:sldMkLst>
        <pc:spChg chg="mod">
          <ac:chgData name="Andrew Elsworth" userId="3d60ea2a-db48-4723-8fa3-e65aec60ff16" providerId="ADAL" clId="{A1FB42B1-28E0-424F-9344-0F120B7F0446}" dt="2026-03-31T17:47:20.701" v="205"/>
          <ac:spMkLst>
            <pc:docMk/>
            <pc:sldMk cId="976715730" sldId="1173"/>
            <ac:spMk id="5" creationId="{60E233DA-2B84-CDFB-9800-71579F37C581}"/>
          </ac:spMkLst>
        </pc:spChg>
        <pc:spChg chg="mod">
          <ac:chgData name="Andrew Elsworth" userId="3d60ea2a-db48-4723-8fa3-e65aec60ff16" providerId="ADAL" clId="{A1FB42B1-28E0-424F-9344-0F120B7F0446}" dt="2026-03-31T17:48:59.137" v="254"/>
          <ac:spMkLst>
            <pc:docMk/>
            <pc:sldMk cId="976715730" sldId="1173"/>
            <ac:spMk id="6" creationId="{72B3E725-F5DD-4C39-C1F7-29C9104CCF8E}"/>
          </ac:spMkLst>
        </pc:spChg>
      </pc:sldChg>
      <pc:sldChg chg="modSp add mod ord">
        <pc:chgData name="Andrew Elsworth" userId="3d60ea2a-db48-4723-8fa3-e65aec60ff16" providerId="ADAL" clId="{A1FB42B1-28E0-424F-9344-0F120B7F0446}" dt="2026-04-09T17:46:35.728" v="2787" actId="1076"/>
        <pc:sldMkLst>
          <pc:docMk/>
          <pc:sldMk cId="3718647116" sldId="1174"/>
        </pc:sldMkLst>
        <pc:spChg chg="mod">
          <ac:chgData name="Andrew Elsworth" userId="3d60ea2a-db48-4723-8fa3-e65aec60ff16" providerId="ADAL" clId="{A1FB42B1-28E0-424F-9344-0F120B7F0446}" dt="2026-04-09T17:46:35.728" v="2787" actId="1076"/>
          <ac:spMkLst>
            <pc:docMk/>
            <pc:sldMk cId="3718647116" sldId="1174"/>
            <ac:spMk id="6" creationId="{E5B0103C-B14E-78D4-6AF9-93A0A9864962}"/>
          </ac:spMkLst>
        </pc:spChg>
      </pc:sldChg>
      <pc:sldChg chg="modSp add mod ord">
        <pc:chgData name="Andrew Elsworth" userId="3d60ea2a-db48-4723-8fa3-e65aec60ff16" providerId="ADAL" clId="{A1FB42B1-28E0-424F-9344-0F120B7F0446}" dt="2026-04-01T15:18:14.619" v="1532"/>
        <pc:sldMkLst>
          <pc:docMk/>
          <pc:sldMk cId="3326841777" sldId="1175"/>
        </pc:sldMkLst>
        <pc:spChg chg="mod">
          <ac:chgData name="Andrew Elsworth" userId="3d60ea2a-db48-4723-8fa3-e65aec60ff16" providerId="ADAL" clId="{A1FB42B1-28E0-424F-9344-0F120B7F0446}" dt="2026-03-31T17:51:22.500" v="257"/>
          <ac:spMkLst>
            <pc:docMk/>
            <pc:sldMk cId="3326841777" sldId="1175"/>
            <ac:spMk id="5" creationId="{A9513E04-B0D3-1245-8BA6-8D9CC180504B}"/>
          </ac:spMkLst>
        </pc:spChg>
        <pc:spChg chg="mod">
          <ac:chgData name="Andrew Elsworth" userId="3d60ea2a-db48-4723-8fa3-e65aec60ff16" providerId="ADAL" clId="{A1FB42B1-28E0-424F-9344-0F120B7F0446}" dt="2026-03-31T17:52:54.884" v="297" actId="20577"/>
          <ac:spMkLst>
            <pc:docMk/>
            <pc:sldMk cId="3326841777" sldId="1175"/>
            <ac:spMk id="8" creationId="{C5934EB4-17B9-4A9C-CAC3-A3FA6D73C31B}"/>
          </ac:spMkLst>
        </pc:spChg>
      </pc:sldChg>
      <pc:sldChg chg="modSp add mod ord">
        <pc:chgData name="Andrew Elsworth" userId="3d60ea2a-db48-4723-8fa3-e65aec60ff16" providerId="ADAL" clId="{A1FB42B1-28E0-424F-9344-0F120B7F0446}" dt="2026-04-08T19:11:45.218" v="2389" actId="1076"/>
        <pc:sldMkLst>
          <pc:docMk/>
          <pc:sldMk cId="677254969" sldId="1176"/>
        </pc:sldMkLst>
        <pc:spChg chg="mod">
          <ac:chgData name="Andrew Elsworth" userId="3d60ea2a-db48-4723-8fa3-e65aec60ff16" providerId="ADAL" clId="{A1FB42B1-28E0-424F-9344-0F120B7F0446}" dt="2026-04-08T19:11:45.218" v="2389" actId="1076"/>
          <ac:spMkLst>
            <pc:docMk/>
            <pc:sldMk cId="677254969" sldId="1176"/>
            <ac:spMk id="8" creationId="{821E3366-5FD0-7381-6B7D-AF8D5FAC8A0F}"/>
          </ac:spMkLst>
        </pc:spChg>
      </pc:sldChg>
      <pc:sldChg chg="addSp delSp modSp add mod ord">
        <pc:chgData name="Andrew Elsworth" userId="3d60ea2a-db48-4723-8fa3-e65aec60ff16" providerId="ADAL" clId="{A1FB42B1-28E0-424F-9344-0F120B7F0446}" dt="2026-04-06T21:19:30.390" v="1840" actId="255"/>
        <pc:sldMkLst>
          <pc:docMk/>
          <pc:sldMk cId="2395397411" sldId="1177"/>
        </pc:sldMkLst>
        <pc:spChg chg="add mod">
          <ac:chgData name="Andrew Elsworth" userId="3d60ea2a-db48-4723-8fa3-e65aec60ff16" providerId="ADAL" clId="{A1FB42B1-28E0-424F-9344-0F120B7F0446}" dt="2026-04-06T21:19:30.390" v="1840" actId="255"/>
          <ac:spMkLst>
            <pc:docMk/>
            <pc:sldMk cId="2395397411" sldId="1177"/>
            <ac:spMk id="3" creationId="{C0D08E59-DAF6-EB7C-D99D-BE8DF7676AB9}"/>
          </ac:spMkLst>
        </pc:spChg>
        <pc:spChg chg="mod">
          <ac:chgData name="Andrew Elsworth" userId="3d60ea2a-db48-4723-8fa3-e65aec60ff16" providerId="ADAL" clId="{A1FB42B1-28E0-424F-9344-0F120B7F0446}" dt="2026-03-31T17:55:20.741" v="308" actId="255"/>
          <ac:spMkLst>
            <pc:docMk/>
            <pc:sldMk cId="2395397411" sldId="1177"/>
            <ac:spMk id="5" creationId="{80BDA840-6CBD-ED11-857E-8AA8F6678477}"/>
          </ac:spMkLst>
        </pc:spChg>
      </pc:sldChg>
      <pc:sldChg chg="modSp add mod ord">
        <pc:chgData name="Andrew Elsworth" userId="3d60ea2a-db48-4723-8fa3-e65aec60ff16" providerId="ADAL" clId="{A1FB42B1-28E0-424F-9344-0F120B7F0446}" dt="2026-04-01T15:17:40.596" v="1528"/>
        <pc:sldMkLst>
          <pc:docMk/>
          <pc:sldMk cId="3865853889" sldId="1178"/>
        </pc:sldMkLst>
        <pc:spChg chg="mod">
          <ac:chgData name="Andrew Elsworth" userId="3d60ea2a-db48-4723-8fa3-e65aec60ff16" providerId="ADAL" clId="{A1FB42B1-28E0-424F-9344-0F120B7F0446}" dt="2026-03-31T18:00:10.066" v="362"/>
          <ac:spMkLst>
            <pc:docMk/>
            <pc:sldMk cId="3865853889" sldId="1178"/>
            <ac:spMk id="5" creationId="{DA6102BA-FCBE-D49A-CCDD-2DA57DD2F7DA}"/>
          </ac:spMkLst>
        </pc:spChg>
        <pc:spChg chg="mod">
          <ac:chgData name="Andrew Elsworth" userId="3d60ea2a-db48-4723-8fa3-e65aec60ff16" providerId="ADAL" clId="{A1FB42B1-28E0-424F-9344-0F120B7F0446}" dt="2026-03-31T18:02:11.912" v="423" actId="21"/>
          <ac:spMkLst>
            <pc:docMk/>
            <pc:sldMk cId="3865853889" sldId="1178"/>
            <ac:spMk id="6" creationId="{C8C254A5-E7F5-F265-268A-CA18CEAC9BFB}"/>
          </ac:spMkLst>
        </pc:spChg>
      </pc:sldChg>
      <pc:sldChg chg="modSp add mod ord">
        <pc:chgData name="Andrew Elsworth" userId="3d60ea2a-db48-4723-8fa3-e65aec60ff16" providerId="ADAL" clId="{A1FB42B1-28E0-424F-9344-0F120B7F0446}" dt="2026-04-06T21:18:35.400" v="1834" actId="20577"/>
        <pc:sldMkLst>
          <pc:docMk/>
          <pc:sldMk cId="2363941136" sldId="1179"/>
        </pc:sldMkLst>
        <pc:spChg chg="mod">
          <ac:chgData name="Andrew Elsworth" userId="3d60ea2a-db48-4723-8fa3-e65aec60ff16" providerId="ADAL" clId="{A1FB42B1-28E0-424F-9344-0F120B7F0446}" dt="2026-04-06T21:18:35.400" v="1834" actId="20577"/>
          <ac:spMkLst>
            <pc:docMk/>
            <pc:sldMk cId="2363941136" sldId="1179"/>
            <ac:spMk id="6" creationId="{3ABDC4F4-614B-6740-17FE-CDF45109BA6A}"/>
          </ac:spMkLst>
        </pc:spChg>
      </pc:sldChg>
      <pc:sldChg chg="modSp add mod ord">
        <pc:chgData name="Andrew Elsworth" userId="3d60ea2a-db48-4723-8fa3-e65aec60ff16" providerId="ADAL" clId="{A1FB42B1-28E0-424F-9344-0F120B7F0446}" dt="2026-04-01T15:18:42.525" v="1536"/>
        <pc:sldMkLst>
          <pc:docMk/>
          <pc:sldMk cId="804819523" sldId="1180"/>
        </pc:sldMkLst>
        <pc:spChg chg="mod">
          <ac:chgData name="Andrew Elsworth" userId="3d60ea2a-db48-4723-8fa3-e65aec60ff16" providerId="ADAL" clId="{A1FB42B1-28E0-424F-9344-0F120B7F0446}" dt="2026-03-31T18:03:19.061" v="432"/>
          <ac:spMkLst>
            <pc:docMk/>
            <pc:sldMk cId="804819523" sldId="1180"/>
            <ac:spMk id="5" creationId="{51FC3F41-61A0-404A-7F55-0FADC2BF0B5E}"/>
          </ac:spMkLst>
        </pc:spChg>
        <pc:spChg chg="mod">
          <ac:chgData name="Andrew Elsworth" userId="3d60ea2a-db48-4723-8fa3-e65aec60ff16" providerId="ADAL" clId="{A1FB42B1-28E0-424F-9344-0F120B7F0446}" dt="2026-03-31T18:04:25.017" v="486" actId="5793"/>
          <ac:spMkLst>
            <pc:docMk/>
            <pc:sldMk cId="804819523" sldId="1180"/>
            <ac:spMk id="6" creationId="{645C67BE-C254-7A25-1462-EEC7A9CFC2CB}"/>
          </ac:spMkLst>
        </pc:spChg>
      </pc:sldChg>
      <pc:sldChg chg="modSp add mod ord">
        <pc:chgData name="Andrew Elsworth" userId="3d60ea2a-db48-4723-8fa3-e65aec60ff16" providerId="ADAL" clId="{A1FB42B1-28E0-424F-9344-0F120B7F0446}" dt="2026-04-08T16:12:54.621" v="2302" actId="6549"/>
        <pc:sldMkLst>
          <pc:docMk/>
          <pc:sldMk cId="3389171017" sldId="1181"/>
        </pc:sldMkLst>
        <pc:spChg chg="mod">
          <ac:chgData name="Andrew Elsworth" userId="3d60ea2a-db48-4723-8fa3-e65aec60ff16" providerId="ADAL" clId="{A1FB42B1-28E0-424F-9344-0F120B7F0446}" dt="2026-03-31T18:08:01.121" v="489"/>
          <ac:spMkLst>
            <pc:docMk/>
            <pc:sldMk cId="3389171017" sldId="1181"/>
            <ac:spMk id="5" creationId="{DF27D7C7-2458-D03C-1B18-E413749D3D12}"/>
          </ac:spMkLst>
        </pc:spChg>
        <pc:spChg chg="mod">
          <ac:chgData name="Andrew Elsworth" userId="3d60ea2a-db48-4723-8fa3-e65aec60ff16" providerId="ADAL" clId="{A1FB42B1-28E0-424F-9344-0F120B7F0446}" dt="2026-04-08T16:12:54.621" v="2302" actId="6549"/>
          <ac:spMkLst>
            <pc:docMk/>
            <pc:sldMk cId="3389171017" sldId="1181"/>
            <ac:spMk id="6" creationId="{81BFFDB1-4DFF-B68F-C517-9F9CFFCA20BB}"/>
          </ac:spMkLst>
        </pc:spChg>
      </pc:sldChg>
      <pc:sldChg chg="modSp add mod ord">
        <pc:chgData name="Andrew Elsworth" userId="3d60ea2a-db48-4723-8fa3-e65aec60ff16" providerId="ADAL" clId="{A1FB42B1-28E0-424F-9344-0F120B7F0446}" dt="2026-04-08T16:13:16.868" v="2316" actId="6549"/>
        <pc:sldMkLst>
          <pc:docMk/>
          <pc:sldMk cId="2440791115" sldId="1182"/>
        </pc:sldMkLst>
        <pc:spChg chg="mod">
          <ac:chgData name="Andrew Elsworth" userId="3d60ea2a-db48-4723-8fa3-e65aec60ff16" providerId="ADAL" clId="{A1FB42B1-28E0-424F-9344-0F120B7F0446}" dt="2026-04-08T16:13:16.868" v="2316" actId="6549"/>
          <ac:spMkLst>
            <pc:docMk/>
            <pc:sldMk cId="2440791115" sldId="1182"/>
            <ac:spMk id="6" creationId="{680B4F51-FBB9-9EC5-6296-2C98E8CA74AB}"/>
          </ac:spMkLst>
        </pc:spChg>
      </pc:sldChg>
      <pc:sldChg chg="modSp add mod ord">
        <pc:chgData name="Andrew Elsworth" userId="3d60ea2a-db48-4723-8fa3-e65aec60ff16" providerId="ADAL" clId="{A1FB42B1-28E0-424F-9344-0F120B7F0446}" dt="2026-04-08T15:39:38.594" v="2139" actId="20577"/>
        <pc:sldMkLst>
          <pc:docMk/>
          <pc:sldMk cId="3466613914" sldId="1183"/>
        </pc:sldMkLst>
        <pc:spChg chg="mod">
          <ac:chgData name="Andrew Elsworth" userId="3d60ea2a-db48-4723-8fa3-e65aec60ff16" providerId="ADAL" clId="{A1FB42B1-28E0-424F-9344-0F120B7F0446}" dt="2026-03-31T18:10:47.466" v="543"/>
          <ac:spMkLst>
            <pc:docMk/>
            <pc:sldMk cId="3466613914" sldId="1183"/>
            <ac:spMk id="5" creationId="{F0AD7CA3-9411-B1E9-E91D-BB3D9C79FFC3}"/>
          </ac:spMkLst>
        </pc:spChg>
        <pc:spChg chg="mod">
          <ac:chgData name="Andrew Elsworth" userId="3d60ea2a-db48-4723-8fa3-e65aec60ff16" providerId="ADAL" clId="{A1FB42B1-28E0-424F-9344-0F120B7F0446}" dt="2026-04-08T15:39:38.594" v="2139" actId="20577"/>
          <ac:spMkLst>
            <pc:docMk/>
            <pc:sldMk cId="3466613914" sldId="1183"/>
            <ac:spMk id="6" creationId="{D3F25254-7697-759C-5748-39C11837E70E}"/>
          </ac:spMkLst>
        </pc:spChg>
      </pc:sldChg>
      <pc:sldChg chg="modSp add mod ord">
        <pc:chgData name="Andrew Elsworth" userId="3d60ea2a-db48-4723-8fa3-e65aec60ff16" providerId="ADAL" clId="{A1FB42B1-28E0-424F-9344-0F120B7F0446}" dt="2026-04-08T16:11:42.415" v="2299" actId="20577"/>
        <pc:sldMkLst>
          <pc:docMk/>
          <pc:sldMk cId="515451262" sldId="1184"/>
        </pc:sldMkLst>
        <pc:spChg chg="mod">
          <ac:chgData name="Andrew Elsworth" userId="3d60ea2a-db48-4723-8fa3-e65aec60ff16" providerId="ADAL" clId="{A1FB42B1-28E0-424F-9344-0F120B7F0446}" dt="2026-03-31T18:19:44.327" v="575"/>
          <ac:spMkLst>
            <pc:docMk/>
            <pc:sldMk cId="515451262" sldId="1184"/>
            <ac:spMk id="5" creationId="{86D4C2D0-7628-DD08-49E1-0A47A7593CB1}"/>
          </ac:spMkLst>
        </pc:spChg>
        <pc:spChg chg="mod">
          <ac:chgData name="Andrew Elsworth" userId="3d60ea2a-db48-4723-8fa3-e65aec60ff16" providerId="ADAL" clId="{A1FB42B1-28E0-424F-9344-0F120B7F0446}" dt="2026-04-08T16:11:42.415" v="2299" actId="20577"/>
          <ac:spMkLst>
            <pc:docMk/>
            <pc:sldMk cId="515451262" sldId="1184"/>
            <ac:spMk id="6" creationId="{AC0BF4CB-593E-FFCD-9DFF-8B9371216305}"/>
          </ac:spMkLst>
        </pc:spChg>
      </pc:sldChg>
      <pc:sldChg chg="modSp add mod ord">
        <pc:chgData name="Andrew Elsworth" userId="3d60ea2a-db48-4723-8fa3-e65aec60ff16" providerId="ADAL" clId="{A1FB42B1-28E0-424F-9344-0F120B7F0446}" dt="2026-04-06T21:12:23.762" v="1626" actId="20577"/>
        <pc:sldMkLst>
          <pc:docMk/>
          <pc:sldMk cId="2942500598" sldId="1185"/>
        </pc:sldMkLst>
        <pc:spChg chg="mod">
          <ac:chgData name="Andrew Elsworth" userId="3d60ea2a-db48-4723-8fa3-e65aec60ff16" providerId="ADAL" clId="{A1FB42B1-28E0-424F-9344-0F120B7F0446}" dt="2026-04-06T21:12:23.762" v="1626" actId="20577"/>
          <ac:spMkLst>
            <pc:docMk/>
            <pc:sldMk cId="2942500598" sldId="1185"/>
            <ac:spMk id="6" creationId="{01EC91B4-176E-269E-EE9B-09F71EEC31AF}"/>
          </ac:spMkLst>
        </pc:spChg>
      </pc:sldChg>
      <pc:sldChg chg="modSp add mod">
        <pc:chgData name="Andrew Elsworth" userId="3d60ea2a-db48-4723-8fa3-e65aec60ff16" providerId="ADAL" clId="{A1FB42B1-28E0-424F-9344-0F120B7F0446}" dt="2026-04-06T21:20:27.687" v="1847" actId="20577"/>
        <pc:sldMkLst>
          <pc:docMk/>
          <pc:sldMk cId="3930906068" sldId="1186"/>
        </pc:sldMkLst>
        <pc:spChg chg="mod">
          <ac:chgData name="Andrew Elsworth" userId="3d60ea2a-db48-4723-8fa3-e65aec60ff16" providerId="ADAL" clId="{A1FB42B1-28E0-424F-9344-0F120B7F0446}" dt="2026-04-06T21:20:27.687" v="1847" actId="20577"/>
          <ac:spMkLst>
            <pc:docMk/>
            <pc:sldMk cId="3930906068" sldId="1186"/>
            <ac:spMk id="5" creationId="{B45B9294-3A4B-5ED6-0273-F3C8C40FDE33}"/>
          </ac:spMkLst>
        </pc:spChg>
      </pc:sldChg>
      <pc:sldChg chg="modSp add mod">
        <pc:chgData name="Andrew Elsworth" userId="3d60ea2a-db48-4723-8fa3-e65aec60ff16" providerId="ADAL" clId="{A1FB42B1-28E0-424F-9344-0F120B7F0446}" dt="2026-04-06T21:20:31.996" v="1849" actId="20577"/>
        <pc:sldMkLst>
          <pc:docMk/>
          <pc:sldMk cId="2727705104" sldId="1187"/>
        </pc:sldMkLst>
        <pc:spChg chg="mod">
          <ac:chgData name="Andrew Elsworth" userId="3d60ea2a-db48-4723-8fa3-e65aec60ff16" providerId="ADAL" clId="{A1FB42B1-28E0-424F-9344-0F120B7F0446}" dt="2026-04-06T21:20:31.996" v="1849" actId="20577"/>
          <ac:spMkLst>
            <pc:docMk/>
            <pc:sldMk cId="2727705104" sldId="1187"/>
            <ac:spMk id="5" creationId="{C9252241-3A63-3437-88DE-CD6AE7B0D608}"/>
          </ac:spMkLst>
        </pc:spChg>
      </pc:sldChg>
      <pc:sldChg chg="modSp add mod ord">
        <pc:chgData name="Andrew Elsworth" userId="3d60ea2a-db48-4723-8fa3-e65aec60ff16" providerId="ADAL" clId="{A1FB42B1-28E0-424F-9344-0F120B7F0446}" dt="2026-04-08T17:08:00.898" v="2356" actId="6549"/>
        <pc:sldMkLst>
          <pc:docMk/>
          <pc:sldMk cId="1519382417" sldId="1189"/>
        </pc:sldMkLst>
        <pc:spChg chg="mod">
          <ac:chgData name="Andrew Elsworth" userId="3d60ea2a-db48-4723-8fa3-e65aec60ff16" providerId="ADAL" clId="{A1FB42B1-28E0-424F-9344-0F120B7F0446}" dt="2026-03-31T18:28:34.505" v="721"/>
          <ac:spMkLst>
            <pc:docMk/>
            <pc:sldMk cId="1519382417" sldId="1189"/>
            <ac:spMk id="5" creationId="{1EA91CA4-E103-3E94-0538-C355F6B3A103}"/>
          </ac:spMkLst>
        </pc:spChg>
        <pc:spChg chg="mod">
          <ac:chgData name="Andrew Elsworth" userId="3d60ea2a-db48-4723-8fa3-e65aec60ff16" providerId="ADAL" clId="{A1FB42B1-28E0-424F-9344-0F120B7F0446}" dt="2026-04-08T17:08:00.898" v="2356" actId="6549"/>
          <ac:spMkLst>
            <pc:docMk/>
            <pc:sldMk cId="1519382417" sldId="1189"/>
            <ac:spMk id="6" creationId="{DA386EA6-909E-88EA-9AB3-A01B296974DE}"/>
          </ac:spMkLst>
        </pc:spChg>
      </pc:sldChg>
      <pc:sldChg chg="modSp add mod ord">
        <pc:chgData name="Andrew Elsworth" userId="3d60ea2a-db48-4723-8fa3-e65aec60ff16" providerId="ADAL" clId="{A1FB42B1-28E0-424F-9344-0F120B7F0446}" dt="2026-04-08T17:08:22.961" v="2363" actId="20577"/>
        <pc:sldMkLst>
          <pc:docMk/>
          <pc:sldMk cId="79433537" sldId="1190"/>
        </pc:sldMkLst>
        <pc:spChg chg="mod">
          <ac:chgData name="Andrew Elsworth" userId="3d60ea2a-db48-4723-8fa3-e65aec60ff16" providerId="ADAL" clId="{A1FB42B1-28E0-424F-9344-0F120B7F0446}" dt="2026-04-08T17:08:22.961" v="2363" actId="20577"/>
          <ac:spMkLst>
            <pc:docMk/>
            <pc:sldMk cId="79433537" sldId="1190"/>
            <ac:spMk id="6" creationId="{6AA97A6B-AF6C-9080-C83A-18E45D61BA9B}"/>
          </ac:spMkLst>
        </pc:spChg>
      </pc:sldChg>
      <pc:sldChg chg="addSp delSp modSp add mod ord">
        <pc:chgData name="Andrew Elsworth" userId="3d60ea2a-db48-4723-8fa3-e65aec60ff16" providerId="ADAL" clId="{A1FB42B1-28E0-424F-9344-0F120B7F0446}" dt="2026-04-06T21:14:21.004" v="1735"/>
        <pc:sldMkLst>
          <pc:docMk/>
          <pc:sldMk cId="3707022663" sldId="1191"/>
        </pc:sldMkLst>
        <pc:spChg chg="mod">
          <ac:chgData name="Andrew Elsworth" userId="3d60ea2a-db48-4723-8fa3-e65aec60ff16" providerId="ADAL" clId="{A1FB42B1-28E0-424F-9344-0F120B7F0446}" dt="2026-03-31T18:32:33.563" v="823" actId="15"/>
          <ac:spMkLst>
            <pc:docMk/>
            <pc:sldMk cId="3707022663" sldId="1191"/>
            <ac:spMk id="6" creationId="{5C02C12D-5FA2-B92F-930F-9F394F9C9FD5}"/>
          </ac:spMkLst>
        </pc:spChg>
      </pc:sldChg>
      <pc:sldChg chg="modSp add mod ord">
        <pc:chgData name="Andrew Elsworth" userId="3d60ea2a-db48-4723-8fa3-e65aec60ff16" providerId="ADAL" clId="{A1FB42B1-28E0-424F-9344-0F120B7F0446}" dt="2026-04-06T21:18:10.919" v="1809" actId="20577"/>
        <pc:sldMkLst>
          <pc:docMk/>
          <pc:sldMk cId="1100431892" sldId="1192"/>
        </pc:sldMkLst>
        <pc:spChg chg="mod">
          <ac:chgData name="Andrew Elsworth" userId="3d60ea2a-db48-4723-8fa3-e65aec60ff16" providerId="ADAL" clId="{A1FB42B1-28E0-424F-9344-0F120B7F0446}" dt="2026-03-31T18:36:57.956" v="826"/>
          <ac:spMkLst>
            <pc:docMk/>
            <pc:sldMk cId="1100431892" sldId="1192"/>
            <ac:spMk id="5" creationId="{3F321056-E935-292F-F275-CFDEA0B1BB25}"/>
          </ac:spMkLst>
        </pc:spChg>
        <pc:spChg chg="mod">
          <ac:chgData name="Andrew Elsworth" userId="3d60ea2a-db48-4723-8fa3-e65aec60ff16" providerId="ADAL" clId="{A1FB42B1-28E0-424F-9344-0F120B7F0446}" dt="2026-04-06T21:18:10.919" v="1809" actId="20577"/>
          <ac:spMkLst>
            <pc:docMk/>
            <pc:sldMk cId="1100431892" sldId="1192"/>
            <ac:spMk id="6" creationId="{196FADC8-96AB-5106-0043-4939973954B7}"/>
          </ac:spMkLst>
        </pc:spChg>
      </pc:sldChg>
      <pc:sldChg chg="modSp add mod ord">
        <pc:chgData name="Andrew Elsworth" userId="3d60ea2a-db48-4723-8fa3-e65aec60ff16" providerId="ADAL" clId="{A1FB42B1-28E0-424F-9344-0F120B7F0446}" dt="2026-04-06T21:16:11.170" v="1745"/>
        <pc:sldMkLst>
          <pc:docMk/>
          <pc:sldMk cId="849673579" sldId="1193"/>
        </pc:sldMkLst>
        <pc:spChg chg="mod">
          <ac:chgData name="Andrew Elsworth" userId="3d60ea2a-db48-4723-8fa3-e65aec60ff16" providerId="ADAL" clId="{A1FB42B1-28E0-424F-9344-0F120B7F0446}" dt="2026-03-31T18:38:21.911" v="846"/>
          <ac:spMkLst>
            <pc:docMk/>
            <pc:sldMk cId="849673579" sldId="1193"/>
            <ac:spMk id="5" creationId="{EA78828C-6D35-862B-5628-AAA162622087}"/>
          </ac:spMkLst>
        </pc:spChg>
        <pc:spChg chg="mod">
          <ac:chgData name="Andrew Elsworth" userId="3d60ea2a-db48-4723-8fa3-e65aec60ff16" providerId="ADAL" clId="{A1FB42B1-28E0-424F-9344-0F120B7F0446}" dt="2026-03-31T18:39:19.813" v="874" actId="21"/>
          <ac:spMkLst>
            <pc:docMk/>
            <pc:sldMk cId="849673579" sldId="1193"/>
            <ac:spMk id="6" creationId="{1F5B038F-4BA9-BF5A-20CF-5D2D7DBC0137}"/>
          </ac:spMkLst>
        </pc:spChg>
      </pc:sldChg>
      <pc:sldChg chg="modSp add mod ord">
        <pc:chgData name="Andrew Elsworth" userId="3d60ea2a-db48-4723-8fa3-e65aec60ff16" providerId="ADAL" clId="{A1FB42B1-28E0-424F-9344-0F120B7F0446}" dt="2026-04-08T17:46:12.029" v="2376" actId="20577"/>
        <pc:sldMkLst>
          <pc:docMk/>
          <pc:sldMk cId="1840692193" sldId="1194"/>
        </pc:sldMkLst>
        <pc:spChg chg="mod">
          <ac:chgData name="Andrew Elsworth" userId="3d60ea2a-db48-4723-8fa3-e65aec60ff16" providerId="ADAL" clId="{A1FB42B1-28E0-424F-9344-0F120B7F0446}" dt="2026-04-08T17:46:12.029" v="2376" actId="20577"/>
          <ac:spMkLst>
            <pc:docMk/>
            <pc:sldMk cId="1840692193" sldId="1194"/>
            <ac:spMk id="6" creationId="{63BFA5B5-BA24-D44D-EC0C-58A4A4AABD82}"/>
          </ac:spMkLst>
        </pc:spChg>
      </pc:sldChg>
      <pc:sldChg chg="modSp add mod ord">
        <pc:chgData name="Andrew Elsworth" userId="3d60ea2a-db48-4723-8fa3-e65aec60ff16" providerId="ADAL" clId="{A1FB42B1-28E0-424F-9344-0F120B7F0446}" dt="2026-04-06T21:16:25.917" v="1749"/>
        <pc:sldMkLst>
          <pc:docMk/>
          <pc:sldMk cId="870527845" sldId="1195"/>
        </pc:sldMkLst>
        <pc:spChg chg="mod">
          <ac:chgData name="Andrew Elsworth" userId="3d60ea2a-db48-4723-8fa3-e65aec60ff16" providerId="ADAL" clId="{A1FB42B1-28E0-424F-9344-0F120B7F0446}" dt="2026-03-31T18:42:10.151" v="925" actId="15"/>
          <ac:spMkLst>
            <pc:docMk/>
            <pc:sldMk cId="870527845" sldId="1195"/>
            <ac:spMk id="6" creationId="{50AF2756-A0AD-B31E-7993-47187339C1FB}"/>
          </ac:spMkLst>
        </pc:spChg>
      </pc:sldChg>
      <pc:sldChg chg="modSp add mod ord">
        <pc:chgData name="Andrew Elsworth" userId="3d60ea2a-db48-4723-8fa3-e65aec60ff16" providerId="ADAL" clId="{A1FB42B1-28E0-424F-9344-0F120B7F0446}" dt="2026-04-06T21:16:35.026" v="1753"/>
        <pc:sldMkLst>
          <pc:docMk/>
          <pc:sldMk cId="3616875810" sldId="1196"/>
        </pc:sldMkLst>
        <pc:spChg chg="mod">
          <ac:chgData name="Andrew Elsworth" userId="3d60ea2a-db48-4723-8fa3-e65aec60ff16" providerId="ADAL" clId="{A1FB42B1-28E0-424F-9344-0F120B7F0446}" dt="2026-03-31T18:42:32.659" v="928"/>
          <ac:spMkLst>
            <pc:docMk/>
            <pc:sldMk cId="3616875810" sldId="1196"/>
            <ac:spMk id="6" creationId="{8D6C0919-9386-3A73-AD9D-3A47BD175166}"/>
          </ac:spMkLst>
        </pc:spChg>
      </pc:sldChg>
      <pc:sldChg chg="modSp add mod ord">
        <pc:chgData name="Andrew Elsworth" userId="3d60ea2a-db48-4723-8fa3-e65aec60ff16" providerId="ADAL" clId="{A1FB42B1-28E0-424F-9344-0F120B7F0446}" dt="2026-04-08T19:11:24.782" v="2388" actId="20577"/>
        <pc:sldMkLst>
          <pc:docMk/>
          <pc:sldMk cId="138736988" sldId="1197"/>
        </pc:sldMkLst>
        <pc:spChg chg="mod">
          <ac:chgData name="Andrew Elsworth" userId="3d60ea2a-db48-4723-8fa3-e65aec60ff16" providerId="ADAL" clId="{A1FB42B1-28E0-424F-9344-0F120B7F0446}" dt="2026-03-31T18:43:09.152" v="931"/>
          <ac:spMkLst>
            <pc:docMk/>
            <pc:sldMk cId="138736988" sldId="1197"/>
            <ac:spMk id="5" creationId="{8EB0DBD0-E990-5160-FBB7-79B8B0C897FF}"/>
          </ac:spMkLst>
        </pc:spChg>
        <pc:spChg chg="mod">
          <ac:chgData name="Andrew Elsworth" userId="3d60ea2a-db48-4723-8fa3-e65aec60ff16" providerId="ADAL" clId="{A1FB42B1-28E0-424F-9344-0F120B7F0446}" dt="2026-04-08T19:11:24.782" v="2388" actId="20577"/>
          <ac:spMkLst>
            <pc:docMk/>
            <pc:sldMk cId="138736988" sldId="1197"/>
            <ac:spMk id="6" creationId="{05C3D794-CAAC-CB1E-5DEC-6E2E7BDE9407}"/>
          </ac:spMkLst>
        </pc:spChg>
      </pc:sldChg>
      <pc:sldChg chg="modSp add mod ord">
        <pc:chgData name="Andrew Elsworth" userId="3d60ea2a-db48-4723-8fa3-e65aec60ff16" providerId="ADAL" clId="{A1FB42B1-28E0-424F-9344-0F120B7F0446}" dt="2026-04-08T19:11:21.157" v="2387" actId="20577"/>
        <pc:sldMkLst>
          <pc:docMk/>
          <pc:sldMk cId="2985108435" sldId="1198"/>
        </pc:sldMkLst>
        <pc:spChg chg="mod">
          <ac:chgData name="Andrew Elsworth" userId="3d60ea2a-db48-4723-8fa3-e65aec60ff16" providerId="ADAL" clId="{A1FB42B1-28E0-424F-9344-0F120B7F0446}" dt="2026-04-08T19:11:21.157" v="2387" actId="20577"/>
          <ac:spMkLst>
            <pc:docMk/>
            <pc:sldMk cId="2985108435" sldId="1198"/>
            <ac:spMk id="6" creationId="{DFD7EB35-419C-E917-5CA2-7CAC415C5297}"/>
          </ac:spMkLst>
        </pc:spChg>
      </pc:sldChg>
      <pc:sldChg chg="modSp add mod ord">
        <pc:chgData name="Andrew Elsworth" userId="3d60ea2a-db48-4723-8fa3-e65aec60ff16" providerId="ADAL" clId="{A1FB42B1-28E0-424F-9344-0F120B7F0446}" dt="2026-04-01T15:18:57.412" v="1538"/>
        <pc:sldMkLst>
          <pc:docMk/>
          <pc:sldMk cId="1051120089" sldId="1199"/>
        </pc:sldMkLst>
        <pc:spChg chg="mod">
          <ac:chgData name="Andrew Elsworth" userId="3d60ea2a-db48-4723-8fa3-e65aec60ff16" providerId="ADAL" clId="{A1FB42B1-28E0-424F-9344-0F120B7F0446}" dt="2026-03-31T18:46:34.681" v="1079" actId="20577"/>
          <ac:spMkLst>
            <pc:docMk/>
            <pc:sldMk cId="1051120089" sldId="1199"/>
            <ac:spMk id="5" creationId="{0143077A-AD63-86DD-40E7-E81F5D200A71}"/>
          </ac:spMkLst>
        </pc:spChg>
        <pc:spChg chg="mod">
          <ac:chgData name="Andrew Elsworth" userId="3d60ea2a-db48-4723-8fa3-e65aec60ff16" providerId="ADAL" clId="{A1FB42B1-28E0-424F-9344-0F120B7F0446}" dt="2026-03-31T18:47:24.604" v="1104" actId="15"/>
          <ac:spMkLst>
            <pc:docMk/>
            <pc:sldMk cId="1051120089" sldId="1199"/>
            <ac:spMk id="6" creationId="{9CCE9F8A-08E5-5FFC-66EA-6FF8064AB375}"/>
          </ac:spMkLst>
        </pc:spChg>
      </pc:sldChg>
      <pc:sldChg chg="modSp add mod ord">
        <pc:chgData name="Andrew Elsworth" userId="3d60ea2a-db48-4723-8fa3-e65aec60ff16" providerId="ADAL" clId="{A1FB42B1-28E0-424F-9344-0F120B7F0446}" dt="2026-04-06T21:14:45.745" v="1741"/>
        <pc:sldMkLst>
          <pc:docMk/>
          <pc:sldMk cId="3278239600" sldId="1200"/>
        </pc:sldMkLst>
        <pc:spChg chg="mod">
          <ac:chgData name="Andrew Elsworth" userId="3d60ea2a-db48-4723-8fa3-e65aec60ff16" providerId="ADAL" clId="{A1FB42B1-28E0-424F-9344-0F120B7F0446}" dt="2026-03-31T18:47:58.072" v="1107"/>
          <ac:spMkLst>
            <pc:docMk/>
            <pc:sldMk cId="3278239600" sldId="1200"/>
            <ac:spMk id="5" creationId="{BBCA929A-C7F1-4740-1E5D-E93B341CF49B}"/>
          </ac:spMkLst>
        </pc:spChg>
        <pc:spChg chg="mod">
          <ac:chgData name="Andrew Elsworth" userId="3d60ea2a-db48-4723-8fa3-e65aec60ff16" providerId="ADAL" clId="{A1FB42B1-28E0-424F-9344-0F120B7F0446}" dt="2026-03-31T18:48:50.584" v="1133" actId="5793"/>
          <ac:spMkLst>
            <pc:docMk/>
            <pc:sldMk cId="3278239600" sldId="1200"/>
            <ac:spMk id="6" creationId="{5372AA30-D4AA-F920-6FDB-1C9A8A8B5585}"/>
          </ac:spMkLst>
        </pc:spChg>
      </pc:sldChg>
      <pc:sldChg chg="modSp add mod ord">
        <pc:chgData name="Andrew Elsworth" userId="3d60ea2a-db48-4723-8fa3-e65aec60ff16" providerId="ADAL" clId="{A1FB42B1-28E0-424F-9344-0F120B7F0446}" dt="2026-04-06T21:14:43.449" v="1739"/>
        <pc:sldMkLst>
          <pc:docMk/>
          <pc:sldMk cId="3431355672" sldId="1201"/>
        </pc:sldMkLst>
        <pc:spChg chg="mod">
          <ac:chgData name="Andrew Elsworth" userId="3d60ea2a-db48-4723-8fa3-e65aec60ff16" providerId="ADAL" clId="{A1FB42B1-28E0-424F-9344-0F120B7F0446}" dt="2026-03-31T18:49:34.997" v="1150" actId="20577"/>
          <ac:spMkLst>
            <pc:docMk/>
            <pc:sldMk cId="3431355672" sldId="1201"/>
            <ac:spMk id="6" creationId="{45DBEAB1-B32E-95DC-C581-045C06B8CCA0}"/>
          </ac:spMkLst>
        </pc:spChg>
      </pc:sldChg>
      <pc:sldChg chg="modSp add mod ord">
        <pc:chgData name="Andrew Elsworth" userId="3d60ea2a-db48-4723-8fa3-e65aec60ff16" providerId="ADAL" clId="{A1FB42B1-28E0-424F-9344-0F120B7F0446}" dt="2026-04-01T15:06:26.058" v="1481"/>
        <pc:sldMkLst>
          <pc:docMk/>
          <pc:sldMk cId="223569054" sldId="1202"/>
        </pc:sldMkLst>
        <pc:spChg chg="mod">
          <ac:chgData name="Andrew Elsworth" userId="3d60ea2a-db48-4723-8fa3-e65aec60ff16" providerId="ADAL" clId="{A1FB42B1-28E0-424F-9344-0F120B7F0446}" dt="2026-03-31T18:50:37.896" v="1153"/>
          <ac:spMkLst>
            <pc:docMk/>
            <pc:sldMk cId="223569054" sldId="1202"/>
            <ac:spMk id="5" creationId="{12C0C643-7651-7223-BBFF-3B082F8BFFE9}"/>
          </ac:spMkLst>
        </pc:spChg>
        <pc:spChg chg="mod">
          <ac:chgData name="Andrew Elsworth" userId="3d60ea2a-db48-4723-8fa3-e65aec60ff16" providerId="ADAL" clId="{A1FB42B1-28E0-424F-9344-0F120B7F0446}" dt="2026-03-31T18:51:59.051" v="1201" actId="15"/>
          <ac:spMkLst>
            <pc:docMk/>
            <pc:sldMk cId="223569054" sldId="1202"/>
            <ac:spMk id="6" creationId="{F55213E5-A82B-3D3C-23A0-4D18E57DFE71}"/>
          </ac:spMkLst>
        </pc:spChg>
      </pc:sldChg>
      <pc:sldChg chg="modSp add mod ord">
        <pc:chgData name="Andrew Elsworth" userId="3d60ea2a-db48-4723-8fa3-e65aec60ff16" providerId="ADAL" clId="{A1FB42B1-28E0-424F-9344-0F120B7F0446}" dt="2026-04-08T17:02:09.567" v="2347" actId="6549"/>
        <pc:sldMkLst>
          <pc:docMk/>
          <pc:sldMk cId="150427924" sldId="1203"/>
        </pc:sldMkLst>
        <pc:spChg chg="mod">
          <ac:chgData name="Andrew Elsworth" userId="3d60ea2a-db48-4723-8fa3-e65aec60ff16" providerId="ADAL" clId="{A1FB42B1-28E0-424F-9344-0F120B7F0446}" dt="2026-03-31T18:52:44.413" v="1204"/>
          <ac:spMkLst>
            <pc:docMk/>
            <pc:sldMk cId="150427924" sldId="1203"/>
            <ac:spMk id="5" creationId="{D410DB1E-AD99-2643-AD6E-802770AEEA38}"/>
          </ac:spMkLst>
        </pc:spChg>
        <pc:spChg chg="mod">
          <ac:chgData name="Andrew Elsworth" userId="3d60ea2a-db48-4723-8fa3-e65aec60ff16" providerId="ADAL" clId="{A1FB42B1-28E0-424F-9344-0F120B7F0446}" dt="2026-04-08T17:02:09.567" v="2347" actId="6549"/>
          <ac:spMkLst>
            <pc:docMk/>
            <pc:sldMk cId="150427924" sldId="1203"/>
            <ac:spMk id="6" creationId="{4E10EBF5-410C-DCFA-5123-BED54B2F9A60}"/>
          </ac:spMkLst>
        </pc:spChg>
      </pc:sldChg>
      <pc:sldChg chg="modSp add mod ord">
        <pc:chgData name="Andrew Elsworth" userId="3d60ea2a-db48-4723-8fa3-e65aec60ff16" providerId="ADAL" clId="{A1FB42B1-28E0-424F-9344-0F120B7F0446}" dt="2026-04-09T17:41:17.667" v="2592" actId="1076"/>
        <pc:sldMkLst>
          <pc:docMk/>
          <pc:sldMk cId="1454619879" sldId="1204"/>
        </pc:sldMkLst>
        <pc:spChg chg="mod">
          <ac:chgData name="Andrew Elsworth" userId="3d60ea2a-db48-4723-8fa3-e65aec60ff16" providerId="ADAL" clId="{A1FB42B1-28E0-424F-9344-0F120B7F0446}" dt="2026-03-31T18:54:22.429" v="1268"/>
          <ac:spMkLst>
            <pc:docMk/>
            <pc:sldMk cId="1454619879" sldId="1204"/>
            <ac:spMk id="5" creationId="{09F84C03-C87E-3CAC-2142-E28D4E5BDC80}"/>
          </ac:spMkLst>
        </pc:spChg>
        <pc:spChg chg="mod">
          <ac:chgData name="Andrew Elsworth" userId="3d60ea2a-db48-4723-8fa3-e65aec60ff16" providerId="ADAL" clId="{A1FB42B1-28E0-424F-9344-0F120B7F0446}" dt="2026-04-09T17:41:17.667" v="2592" actId="1076"/>
          <ac:spMkLst>
            <pc:docMk/>
            <pc:sldMk cId="1454619879" sldId="1204"/>
            <ac:spMk id="6" creationId="{25BB5D7C-44E0-3557-E01C-0B2639012AD3}"/>
          </ac:spMkLst>
        </pc:spChg>
      </pc:sldChg>
      <pc:sldChg chg="modSp add mod">
        <pc:chgData name="Andrew Elsworth" userId="3d60ea2a-db48-4723-8fa3-e65aec60ff16" providerId="ADAL" clId="{A1FB42B1-28E0-424F-9344-0F120B7F0446}" dt="2026-03-31T18:58:02.235" v="1372" actId="21"/>
        <pc:sldMkLst>
          <pc:docMk/>
          <pc:sldMk cId="2534889797" sldId="1205"/>
        </pc:sldMkLst>
        <pc:spChg chg="mod">
          <ac:chgData name="Andrew Elsworth" userId="3d60ea2a-db48-4723-8fa3-e65aec60ff16" providerId="ADAL" clId="{A1FB42B1-28E0-424F-9344-0F120B7F0446}" dt="2026-03-31T18:55:32.559" v="1299"/>
          <ac:spMkLst>
            <pc:docMk/>
            <pc:sldMk cId="2534889797" sldId="1205"/>
            <ac:spMk id="5" creationId="{74F6EDA8-CD13-7351-B5C7-CC43428696F0}"/>
          </ac:spMkLst>
        </pc:spChg>
        <pc:spChg chg="mod">
          <ac:chgData name="Andrew Elsworth" userId="3d60ea2a-db48-4723-8fa3-e65aec60ff16" providerId="ADAL" clId="{A1FB42B1-28E0-424F-9344-0F120B7F0446}" dt="2026-03-31T18:58:02.235" v="1372" actId="21"/>
          <ac:spMkLst>
            <pc:docMk/>
            <pc:sldMk cId="2534889797" sldId="1205"/>
            <ac:spMk id="6" creationId="{ACF84241-96EF-518F-567C-E2525AE0FB2C}"/>
          </ac:spMkLst>
        </pc:spChg>
      </pc:sldChg>
      <pc:sldChg chg="modSp add mod">
        <pc:chgData name="Andrew Elsworth" userId="3d60ea2a-db48-4723-8fa3-e65aec60ff16" providerId="ADAL" clId="{A1FB42B1-28E0-424F-9344-0F120B7F0446}" dt="2026-04-06T21:19:56.038" v="1845" actId="1076"/>
        <pc:sldMkLst>
          <pc:docMk/>
          <pc:sldMk cId="1137093786" sldId="1206"/>
        </pc:sldMkLst>
        <pc:spChg chg="mod">
          <ac:chgData name="Andrew Elsworth" userId="3d60ea2a-db48-4723-8fa3-e65aec60ff16" providerId="ADAL" clId="{A1FB42B1-28E0-424F-9344-0F120B7F0446}" dt="2026-04-06T21:19:56.038" v="1845" actId="1076"/>
          <ac:spMkLst>
            <pc:docMk/>
            <pc:sldMk cId="1137093786" sldId="1206"/>
            <ac:spMk id="6" creationId="{9DEBEE7E-3311-8B6B-C744-C70AEF017D89}"/>
          </ac:spMkLst>
        </pc:spChg>
      </pc:sldChg>
      <pc:sldChg chg="modSp add mod">
        <pc:chgData name="Andrew Elsworth" userId="3d60ea2a-db48-4723-8fa3-e65aec60ff16" providerId="ADAL" clId="{A1FB42B1-28E0-424F-9344-0F120B7F0446}" dt="2026-03-31T19:01:49.770" v="1452" actId="20577"/>
        <pc:sldMkLst>
          <pc:docMk/>
          <pc:sldMk cId="1832390486" sldId="1207"/>
        </pc:sldMkLst>
        <pc:spChg chg="mod">
          <ac:chgData name="Andrew Elsworth" userId="3d60ea2a-db48-4723-8fa3-e65aec60ff16" providerId="ADAL" clId="{A1FB42B1-28E0-424F-9344-0F120B7F0446}" dt="2026-03-31T19:01:49.770" v="1452" actId="20577"/>
          <ac:spMkLst>
            <pc:docMk/>
            <pc:sldMk cId="1832390486" sldId="1207"/>
            <ac:spMk id="6" creationId="{4A5CF9F6-DFB2-7F46-26D9-3B80FB9700F7}"/>
          </ac:spMkLst>
        </pc:spChg>
      </pc:sldChg>
      <pc:sldChg chg="modSp add mod">
        <pc:chgData name="Andrew Elsworth" userId="3d60ea2a-db48-4723-8fa3-e65aec60ff16" providerId="ADAL" clId="{A1FB42B1-28E0-424F-9344-0F120B7F0446}" dt="2026-03-31T19:03:04.026" v="1477" actId="15"/>
        <pc:sldMkLst>
          <pc:docMk/>
          <pc:sldMk cId="2914621358" sldId="1208"/>
        </pc:sldMkLst>
        <pc:spChg chg="mod">
          <ac:chgData name="Andrew Elsworth" userId="3d60ea2a-db48-4723-8fa3-e65aec60ff16" providerId="ADAL" clId="{A1FB42B1-28E0-424F-9344-0F120B7F0446}" dt="2026-03-31T19:03:04.026" v="1477" actId="15"/>
          <ac:spMkLst>
            <pc:docMk/>
            <pc:sldMk cId="2914621358" sldId="1208"/>
            <ac:spMk id="6" creationId="{FF8F6BA9-3F12-C6AF-9902-20DFB9F32B33}"/>
          </ac:spMkLst>
        </pc:spChg>
      </pc:sldChg>
      <pc:sldChg chg="modSp new del mod">
        <pc:chgData name="Andrew Elsworth" userId="3d60ea2a-db48-4723-8fa3-e65aec60ff16" providerId="ADAL" clId="{A1FB42B1-28E0-424F-9344-0F120B7F0446}" dt="2026-04-08T19:19:03.311" v="2414" actId="47"/>
        <pc:sldMkLst>
          <pc:docMk/>
          <pc:sldMk cId="2300678618" sldId="1209"/>
        </pc:sldMkLst>
      </pc:sldChg>
      <pc:sldChg chg="modSp add del mod">
        <pc:chgData name="Andrew Elsworth" userId="3d60ea2a-db48-4723-8fa3-e65aec60ff16" providerId="ADAL" clId="{A1FB42B1-28E0-424F-9344-0F120B7F0446}" dt="2026-04-08T19:19:39.363" v="2419" actId="47"/>
        <pc:sldMkLst>
          <pc:docMk/>
          <pc:sldMk cId="2787480741" sldId="1210"/>
        </pc:sldMkLst>
      </pc:sldChg>
      <pc:sldChg chg="modSp add mod ord">
        <pc:chgData name="Andrew Elsworth" userId="3d60ea2a-db48-4723-8fa3-e65aec60ff16" providerId="ADAL" clId="{A1FB42B1-28E0-424F-9344-0F120B7F0446}" dt="2026-04-08T19:19:46.228" v="2421"/>
        <pc:sldMkLst>
          <pc:docMk/>
          <pc:sldMk cId="2809585759" sldId="1211"/>
        </pc:sldMkLst>
        <pc:spChg chg="mod">
          <ac:chgData name="Andrew Elsworth" userId="3d60ea2a-db48-4723-8fa3-e65aec60ff16" providerId="ADAL" clId="{A1FB42B1-28E0-424F-9344-0F120B7F0446}" dt="2026-04-08T19:18:40.362" v="2411" actId="207"/>
          <ac:spMkLst>
            <pc:docMk/>
            <pc:sldMk cId="2809585759" sldId="1211"/>
            <ac:spMk id="5" creationId="{155C92B5-B9E3-0DD8-2C26-B10C7C991A3A}"/>
          </ac:spMkLst>
        </pc:spChg>
        <pc:spChg chg="mod">
          <ac:chgData name="Andrew Elsworth" userId="3d60ea2a-db48-4723-8fa3-e65aec60ff16" providerId="ADAL" clId="{A1FB42B1-28E0-424F-9344-0F120B7F0446}" dt="2026-04-08T19:19:16.161" v="2415" actId="20577"/>
          <ac:spMkLst>
            <pc:docMk/>
            <pc:sldMk cId="2809585759" sldId="1211"/>
            <ac:spMk id="6" creationId="{3BD92FF9-EA2A-74F9-AC77-7704D451964D}"/>
          </ac:spMkLst>
        </pc:spChg>
      </pc:sldChg>
      <pc:sldChg chg="modSp add mod ord">
        <pc:chgData name="Andrew Elsworth" userId="3d60ea2a-db48-4723-8fa3-e65aec60ff16" providerId="ADAL" clId="{A1FB42B1-28E0-424F-9344-0F120B7F0446}" dt="2026-04-09T17:47:05.545" v="2839" actId="20577"/>
        <pc:sldMkLst>
          <pc:docMk/>
          <pc:sldMk cId="1358184085" sldId="1212"/>
        </pc:sldMkLst>
        <pc:spChg chg="mod">
          <ac:chgData name="Andrew Elsworth" userId="3d60ea2a-db48-4723-8fa3-e65aec60ff16" providerId="ADAL" clId="{A1FB42B1-28E0-424F-9344-0F120B7F0446}" dt="2026-04-08T19:19:25.908" v="2417"/>
          <ac:spMkLst>
            <pc:docMk/>
            <pc:sldMk cId="1358184085" sldId="1212"/>
            <ac:spMk id="5" creationId="{EBE28B45-1F3B-0286-5D59-97C964AD4428}"/>
          </ac:spMkLst>
        </pc:spChg>
        <pc:spChg chg="mod">
          <ac:chgData name="Andrew Elsworth" userId="3d60ea2a-db48-4723-8fa3-e65aec60ff16" providerId="ADAL" clId="{A1FB42B1-28E0-424F-9344-0F120B7F0446}" dt="2026-04-09T17:47:05.545" v="2839" actId="20577"/>
          <ac:spMkLst>
            <pc:docMk/>
            <pc:sldMk cId="1358184085" sldId="1212"/>
            <ac:spMk id="6" creationId="{5E69A7EA-3EEE-C0B6-02BA-01AFF21D0C1E}"/>
          </ac:spMkLst>
        </pc:spChg>
      </pc:sldChg>
      <pc:sldChg chg="modSp add mod">
        <pc:chgData name="Andrew Elsworth" userId="3d60ea2a-db48-4723-8fa3-e65aec60ff16" providerId="ADAL" clId="{A1FB42B1-28E0-424F-9344-0F120B7F0446}" dt="2026-04-09T17:44:27.938" v="2674" actId="20577"/>
        <pc:sldMkLst>
          <pc:docMk/>
          <pc:sldMk cId="1947301118" sldId="1213"/>
        </pc:sldMkLst>
        <pc:spChg chg="mod">
          <ac:chgData name="Andrew Elsworth" userId="3d60ea2a-db48-4723-8fa3-e65aec60ff16" providerId="ADAL" clId="{A1FB42B1-28E0-424F-9344-0F120B7F0446}" dt="2026-04-09T17:42:03.494" v="2605" actId="5793"/>
          <ac:spMkLst>
            <pc:docMk/>
            <pc:sldMk cId="1947301118" sldId="1213"/>
            <ac:spMk id="5" creationId="{696C81D3-35C8-6DA1-C68E-FED40FDCC6E8}"/>
          </ac:spMkLst>
        </pc:spChg>
        <pc:spChg chg="mod">
          <ac:chgData name="Andrew Elsworth" userId="3d60ea2a-db48-4723-8fa3-e65aec60ff16" providerId="ADAL" clId="{A1FB42B1-28E0-424F-9344-0F120B7F0446}" dt="2026-04-09T17:44:27.938" v="2674" actId="20577"/>
          <ac:spMkLst>
            <pc:docMk/>
            <pc:sldMk cId="1947301118" sldId="1213"/>
            <ac:spMk id="6" creationId="{689974B0-8B49-38DA-BEB8-889D291675F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A214BDE-A87F-4B18-AE8C-54E3D359AF14}" type="datetimeFigureOut">
              <a:rPr lang="en-US" smtClean="0"/>
              <a:t>4/9/2026</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FEAEC9A-E2FA-4F83-AC3A-045BEED6E1CA}" type="slidenum">
              <a:rPr lang="en-US" smtClean="0"/>
              <a:t>‹#›</a:t>
            </a:fld>
            <a:endParaRPr lang="en-US"/>
          </a:p>
        </p:txBody>
      </p:sp>
    </p:spTree>
    <p:extLst>
      <p:ext uri="{BB962C8B-B14F-4D97-AF65-F5344CB8AC3E}">
        <p14:creationId xmlns:p14="http://schemas.microsoft.com/office/powerpoint/2010/main" val="2300686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3037840" cy="464820"/>
          </a:xfrm>
          <a:prstGeom prst="rect">
            <a:avLst/>
          </a:prstGeom>
          <a:noFill/>
          <a:ln w="9525">
            <a:noFill/>
            <a:miter lim="800000"/>
          </a:ln>
        </p:spPr>
        <p:txBody>
          <a:bodyPr vert="horz" wrap="square" lIns="93154" tIns="46578" rIns="93154" bIns="46578" numCol="1" anchor="t" anchorCtr="0" compatLnSpc="1">
            <a:prstTxWarp prst="textNoShape">
              <a:avLst/>
            </a:prstTxWarp>
          </a:bodyPr>
          <a:lstStyle>
            <a:lvl1pPr>
              <a:defRPr sz="1300" smtClean="0">
                <a:latin typeface="Arial"/>
              </a:defRPr>
            </a:lvl1pPr>
          </a:lstStyle>
          <a:p>
            <a:pPr>
              <a:defRPr/>
            </a:pPr>
            <a:endParaRPr lang="en-US"/>
          </a:p>
        </p:txBody>
      </p:sp>
      <p:sp>
        <p:nvSpPr>
          <p:cNvPr id="5123" name="Rectangle 3"/>
          <p:cNvSpPr>
            <a:spLocks noGrp="1" noChangeArrowheads="1"/>
          </p:cNvSpPr>
          <p:nvPr>
            <p:ph type="dt" idx="1"/>
          </p:nvPr>
        </p:nvSpPr>
        <p:spPr bwMode="auto">
          <a:xfrm>
            <a:off x="3972562" y="0"/>
            <a:ext cx="3037840" cy="464820"/>
          </a:xfrm>
          <a:prstGeom prst="rect">
            <a:avLst/>
          </a:prstGeom>
          <a:noFill/>
          <a:ln w="9525">
            <a:noFill/>
            <a:miter lim="800000"/>
          </a:ln>
        </p:spPr>
        <p:txBody>
          <a:bodyPr vert="horz" wrap="square" lIns="93154" tIns="46578" rIns="93154" bIns="46578" numCol="1" anchor="t" anchorCtr="0" compatLnSpc="1">
            <a:prstTxWarp prst="textNoShape">
              <a:avLst/>
            </a:prstTxWarp>
          </a:bodyPr>
          <a:lstStyle>
            <a:lvl1pPr algn="r">
              <a:defRPr sz="1300" smtClean="0">
                <a:latin typeface="Arial"/>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ln>
        </p:spPr>
      </p:sp>
      <p:sp>
        <p:nvSpPr>
          <p:cNvPr id="5125" name="Rectangle 5"/>
          <p:cNvSpPr>
            <a:spLocks noGrp="1" noChangeArrowheads="1"/>
          </p:cNvSpPr>
          <p:nvPr>
            <p:ph type="body" sz="quarter" idx="3"/>
          </p:nvPr>
        </p:nvSpPr>
        <p:spPr bwMode="auto">
          <a:xfrm>
            <a:off x="934722" y="4415790"/>
            <a:ext cx="5140960" cy="4183380"/>
          </a:xfrm>
          <a:prstGeom prst="rect">
            <a:avLst/>
          </a:prstGeom>
          <a:noFill/>
          <a:ln w="9525">
            <a:noFill/>
            <a:miter lim="800000"/>
          </a:ln>
        </p:spPr>
        <p:txBody>
          <a:bodyPr vert="horz" wrap="square" lIns="93154" tIns="46578" rIns="93154" bIns="465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1" y="8831580"/>
            <a:ext cx="3037840" cy="464820"/>
          </a:xfrm>
          <a:prstGeom prst="rect">
            <a:avLst/>
          </a:prstGeom>
          <a:noFill/>
          <a:ln w="9525">
            <a:noFill/>
            <a:miter lim="800000"/>
          </a:ln>
        </p:spPr>
        <p:txBody>
          <a:bodyPr vert="horz" wrap="square" lIns="93154" tIns="46578" rIns="93154" bIns="46578" numCol="1" anchor="b" anchorCtr="0" compatLnSpc="1">
            <a:prstTxWarp prst="textNoShape">
              <a:avLst/>
            </a:prstTxWarp>
          </a:bodyPr>
          <a:lstStyle>
            <a:lvl1pPr>
              <a:defRPr sz="1300" smtClean="0">
                <a:latin typeface="Arial"/>
              </a:defRPr>
            </a:lvl1pPr>
          </a:lstStyle>
          <a:p>
            <a:pPr>
              <a:defRPr/>
            </a:pPr>
            <a:endParaRPr lang="en-US"/>
          </a:p>
        </p:txBody>
      </p:sp>
      <p:sp>
        <p:nvSpPr>
          <p:cNvPr id="5127" name="Rectangle 7"/>
          <p:cNvSpPr>
            <a:spLocks noGrp="1" noChangeArrowheads="1"/>
          </p:cNvSpPr>
          <p:nvPr>
            <p:ph type="sldNum" sz="quarter" idx="5"/>
          </p:nvPr>
        </p:nvSpPr>
        <p:spPr bwMode="auto">
          <a:xfrm>
            <a:off x="3972562" y="8831580"/>
            <a:ext cx="3037840" cy="464820"/>
          </a:xfrm>
          <a:prstGeom prst="rect">
            <a:avLst/>
          </a:prstGeom>
          <a:noFill/>
          <a:ln w="9525">
            <a:noFill/>
            <a:miter lim="800000"/>
          </a:ln>
        </p:spPr>
        <p:txBody>
          <a:bodyPr vert="horz" wrap="square" lIns="93154" tIns="46578" rIns="93154" bIns="46578" numCol="1" anchor="b" anchorCtr="0" compatLnSpc="1">
            <a:prstTxWarp prst="textNoShape">
              <a:avLst/>
            </a:prstTxWarp>
          </a:bodyPr>
          <a:lstStyle>
            <a:lvl1pPr algn="r">
              <a:defRPr sz="1300" smtClean="0">
                <a:latin typeface="Arial"/>
              </a:defRPr>
            </a:lvl1pPr>
          </a:lstStyle>
          <a:p>
            <a:pPr>
              <a:defRPr/>
            </a:pPr>
            <a:fld id="{1BEC3076-5B25-41AB-9D49-2FB11D91ED2A}" type="slidenum">
              <a:rPr lang="en-US"/>
              <a:pPr>
                <a:defRPr/>
              </a:pPr>
              <a:t>‹#›</a:t>
            </a:fld>
            <a:endParaRPr lang="en-US"/>
          </a:p>
        </p:txBody>
      </p:sp>
    </p:spTree>
    <p:extLst>
      <p:ext uri="{BB962C8B-B14F-4D97-AF65-F5344CB8AC3E}">
        <p14:creationId xmlns:p14="http://schemas.microsoft.com/office/powerpoint/2010/main" val="1366111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A884CECD-803C-46BB-8B77-DEED5035803C}" type="slidenum">
              <a:rPr lang="en-US">
                <a:latin typeface="Arial" pitchFamily="34" charset="0"/>
              </a:rPr>
              <a:t>1</a:t>
            </a:fld>
            <a:endParaRPr lang="en-US">
              <a:latin typeface="Arial" pitchFamily="34" charset="0"/>
            </a:endParaRPr>
          </a:p>
        </p:txBody>
      </p:sp>
      <p:sp>
        <p:nvSpPr>
          <p:cNvPr id="10243" name="Rectangle 2"/>
          <p:cNvSpPr>
            <a:spLocks noGrp="1" noRot="1" noChangeAspect="1" noChangeArrowheads="1" noTextEdit="1"/>
          </p:cNvSpPr>
          <p:nvPr>
            <p:ph type="sldImg"/>
          </p:nvPr>
        </p:nvSpPr>
        <p:spPr/>
      </p:sp>
      <p:sp>
        <p:nvSpPr>
          <p:cNvPr id="10244" name="Rectangle 3"/>
          <p:cNvSpPr>
            <a:spLocks noGrp="1" noChangeArrowheads="1"/>
          </p:cNvSpPr>
          <p:nvPr>
            <p:ph type="body" idx="1"/>
          </p:nvPr>
        </p:nvSpPr>
        <p:spPr>
          <a:noFill/>
        </p:spPr>
        <p:txBody>
          <a:bodyPr/>
          <a:lstStyle/>
          <a:p>
            <a:pPr eaLnBrk="1" hangingPunct="1"/>
            <a:endParaRPr lang="en-U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823CB-1687-8089-42A7-27F2E3E38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E4855A-B10D-BDB8-98BE-7449FC5DAC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ABBC4F-131F-4C20-DD41-29C0CCB8C2EB}"/>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07F49E48-49FB-ABA5-2552-C77AF520096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62149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EF54-0EEE-0018-E71F-6A9CC915E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7D4D2A-D830-6198-845D-F0FEABD45F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EA02A9-B03F-95CC-EB25-1004AF511F52}"/>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8149FAD7-6BEA-943B-001B-69218FB3D54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047104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441A-456D-F226-6F6B-1A49F2740C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215E3B-56A2-9915-C5A5-5709B2AEB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7462FC-998B-D00E-318C-C44C99E47277}"/>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BB537C00-5146-BC39-4622-771B28C87EB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601425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C5AE2-E432-3CF3-EE61-5DB53F1400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243356-7535-4AF8-57F6-00A945FC9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055B91-2B00-013D-4E08-9385C8875C19}"/>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C22E1AEF-A5C9-DC00-AC80-5B13C4ABCF6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6810989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FBDA0-960E-E207-9131-488C86CC27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62534B-2E5F-4F59-439C-CC3E2A0A29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3B1D5F-9029-2F1E-3674-3E63BED5B6F3}"/>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8C05C83F-A655-6486-8801-DE11AD98BD7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844167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DD86E-8136-EC5D-C660-03F27F0DA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165DE9-E174-CDC0-AD74-B08435D031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1911F5-5B70-8732-FED1-4F6CF4652F37}"/>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F95F1639-B7E5-C015-E3EB-FA0E7817B12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999521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00FB4-7A2B-20FF-9225-B2FEEF2892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74A34C-FDC5-CB9B-F399-3F78EE8451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0ECC3D-C4FF-7BE3-F1C1-1EE459FDC0DF}"/>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646732FE-CAB3-8DB7-55F3-28EE74FB807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841742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3F61A-662D-9E6C-0A32-9EBD286EA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25858A-6DD6-D742-8B9A-4E79100240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4AF75E-05E3-B652-0F1B-C353C2237411}"/>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BCB6F038-ED0F-68E7-02E8-F08B4D96B20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740384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6800A-7144-19A5-5DB9-E0B6B0792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888D3-F000-EFC0-7C4D-49EBDD24BF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E0E281-D653-21AF-EED6-74325B6D2266}"/>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339C5AE2-1EAE-737B-CC5A-E95D1F611C6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440364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3380E-8AC5-0043-8945-DA9942AA5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6FD063-4182-9DA6-E194-FDAA91512A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F8528-C781-FF9E-2C41-A0D2340E2D16}"/>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BEED51BD-C4F5-D951-1FAD-900217B34C9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821173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2</a:t>
            </a:fld>
            <a:endParaRPr lang="en-US"/>
          </a:p>
        </p:txBody>
      </p:sp>
    </p:spTree>
    <p:extLst>
      <p:ext uri="{BB962C8B-B14F-4D97-AF65-F5344CB8AC3E}">
        <p14:creationId xmlns:p14="http://schemas.microsoft.com/office/powerpoint/2010/main" val="1057718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EEF81-037C-864F-FE42-B3D278C5B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A6B0AC-B9A0-9C15-EE80-BC71D48CF4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EC3114-3A97-9687-47D3-5E10CF09C94A}"/>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70E7ED0A-0256-C0D6-CCA5-F70BE91E354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5347253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3F15A-5135-ABCF-CB19-6568F11DF9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C2792-3117-EF58-2527-22EB3A5DD0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17D25-E669-ECC5-506A-118ADEAB430E}"/>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AA82D6DD-389A-9D7C-E251-70813B35591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7718923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573EA-3D37-7942-FA77-2DF73AE47A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AF59D9-425E-8D14-9D9A-3D34FBD7F1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46B1B7-F105-A15F-04B8-6569BFC22199}"/>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03CE7B41-EA2A-2356-B15A-02FE531222E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4699160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18A86-0FB9-82EA-6C9F-A2B5371A5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FAC02-09B4-508B-592E-9F0549F2C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3E8BC3-2C2E-FD7A-6B95-876467CBE591}"/>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6C93B5FB-2507-278B-76FF-9AFEF065B2D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645891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0166C-58AE-A3E8-90F2-EAD19B2D63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066E9E-5130-4643-F620-C14206A4B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BD2B01-8F15-3360-7ACC-1591AB943B72}"/>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603FE4E0-0AF0-DED7-AB40-B375199BCED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3834534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6EE26-C84A-3250-D342-C71C0E7337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759EE-3144-0EE5-6A7A-E70580C052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A37E9C-9286-CD5B-7CDE-3F42D63C99A2}"/>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6F4D3A7A-BCF8-B13C-A083-C33BF3FF8E08}"/>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5761991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50D11-22C3-B87B-4249-ECF4B1D6C1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EE4FF8-1446-B048-E11A-6800007E1B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90BCF3-923B-CAE8-1FD8-90817B44CD01}"/>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2BB866FA-F41B-783C-7E13-EEA4416012C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842548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1B95C-36F2-11F4-069C-C03580B31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0CE84D-EBA1-1425-A712-6EDE9A0A03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FF6AF-26A2-137B-4E81-9B565E038BC8}"/>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68702DDD-4C37-9DA9-3A4F-97E2E0AF7AAC}"/>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1288547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403E1-D8BE-A6E2-4C40-76A442DC5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8F568-CFC1-08E2-9D0C-7F70EF397B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48A34A-5176-ED9C-E31F-816F6E6D383B}"/>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8951C6E-300F-5EB5-A1D6-A175D886ED5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805761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EE683-D947-0AFE-9A5E-E66025D55E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43294-F2B5-38AD-3978-C3876E1095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338D37-E4A5-C791-0056-21BF9D23E6B5}"/>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738EB228-AA55-3C76-F384-B81E41CF1DE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964499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4D34B-2664-2A76-84F2-653EE92995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C8C9D-2CF3-DFBA-09B1-4B04662084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79D9DC-0A11-21DA-30D5-47324BA9CDB2}"/>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BBC7C100-DF58-C691-5CA2-6A79FDB7C099}"/>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3771406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FCF18-EB5B-8DC8-32B2-01BD787B07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86DAD9-F1E6-0243-9F09-F5BF8AB2DB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E9563D-C412-F363-AAA8-BB4DD72667D2}"/>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5A771BBB-3997-971B-2AD9-BD336DFB9D0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1130720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7EB3C-8B40-0E61-62D8-4FB10E2E10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815051-F55A-D57D-AFFD-198B0D018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BA8955-082E-15D7-F1CB-5AA5D4EF257D}"/>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EA8DD598-7D18-7886-3090-6C607EF0E89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0495442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F8537-09B9-273B-B57C-D213C112A8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0AAA9B-E896-398B-20C1-56573EA285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18D49-E6E9-2B7C-4071-C807E0343C6C}"/>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D7D236A2-2A51-8D39-898D-A567803C89CA}"/>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5337700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2DF25-9C53-08A7-E089-5E34BB343C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D53287-D34D-A26C-23D8-1FD5D1F3DF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76C145-9312-A75C-729B-7B81B684768E}"/>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1FD2BADD-9CF1-C501-A4CF-14433D48CD3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3498603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6A5B5-301F-862E-DEE7-38AA89DFC3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627453-0021-916E-15A8-90CBB3131E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82EAB-EB38-E59B-592C-A8E439249396}"/>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D64248E3-D1D6-C79A-3981-EFD6D05771C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7084561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36C63-1F4A-175F-ED07-CCE52AD8A5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51F289-C09B-3A0F-BE1A-35CB65ECCF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282FEB-D6B6-B651-2E33-5CA32A98F983}"/>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7071FAB8-C714-CEE3-D281-BCAD201661E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40874297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E72E6-FE9C-259F-5E4C-4D7C309FC5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8D90B-349E-64AB-026B-13A237593F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F7EA4A-846D-C658-4436-0012C6411562}"/>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270A34CD-7623-78AE-082E-0D614308D326}"/>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1080692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9849146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0CB9-7AA9-8137-7EE0-199D3D6691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0CEBED-B6F1-F335-DB8C-C016F6E59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DF1075-7668-8B18-B0BC-04C395FCC350}"/>
              </a:ext>
            </a:extLst>
          </p:cNvPr>
          <p:cNvSpPr>
            <a:spLocks noGrp="1"/>
          </p:cNvSpPr>
          <p:nvPr>
            <p:ph type="body" idx="1"/>
          </p:nvPr>
        </p:nvSpPr>
        <p:spPr/>
        <p:txBody>
          <a:bodyPr>
            <a:normAutofit/>
          </a:bodyPr>
          <a:lstStyle/>
          <a:p>
            <a:pPr indent="-494070"/>
            <a:endParaRPr lang="en-US"/>
          </a:p>
        </p:txBody>
      </p:sp>
      <p:sp>
        <p:nvSpPr>
          <p:cNvPr id="4" name="Slide Number Placeholder 3">
            <a:extLst>
              <a:ext uri="{FF2B5EF4-FFF2-40B4-BE49-F238E27FC236}">
                <a16:creationId xmlns:a16="http://schemas.microsoft.com/office/drawing/2014/main" id="{98096332-BBA8-5AD8-7926-A05FFD842CE1}"/>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845833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indent="-494070"/>
            <a:endParaRPr lang="en-US"/>
          </a:p>
        </p:txBody>
      </p:sp>
      <p:sp>
        <p:nvSpPr>
          <p:cNvPr id="4" name="Slide Number Placeholder 3"/>
          <p:cNvSpPr>
            <a:spLocks noGrp="1"/>
          </p:cNvSpPr>
          <p:nvPr>
            <p:ph type="sldNum" sz="quarter" idx="10"/>
          </p:nvPr>
        </p:nvSpPr>
        <p:spPr/>
        <p:txBody>
          <a:bodyPr/>
          <a:lstStyle/>
          <a:p>
            <a:pPr>
              <a:defRPr/>
            </a:pPr>
            <a:fld id="{1BEC3076-5B25-41AB-9D49-2FB11D91ED2A}"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A8979-2F2F-E4E1-1B0A-C2C06A004A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82FE4-F458-F4E9-B582-D89DDEBFCB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779D16-435B-8C8C-97DC-92AEC504F66B}"/>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3FCFB819-1392-B611-C3EE-60CC291EAE7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40</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327903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4EAB9-7BF1-B70E-CB16-20D496F100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ACEE94-DE73-2AEC-E337-0B90F18545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C1FB65-B979-3AAF-4A86-D58F41C5A18A}"/>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A6CBD5F4-D635-A35F-26D1-83F147EEAF35}"/>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41</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0886599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2159-3EE1-48BA-4EC6-CB5FA4B86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E1686E-7A8F-7C1E-DB04-D9FAE83CE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2D8FFB-263E-41F0-A4C9-A4371181AF7D}"/>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AC8B50AE-18E9-85D5-DABA-2836DE82E41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42</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63418403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9D629-42FE-DA1C-35ED-1B8714FC05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7B3379-1052-DF72-66D1-3A630D7B17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7FE8F0-D85B-A91B-9A84-05CB7FB112FC}"/>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913EDF27-5D00-B7B9-8EDA-F16D41BA141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43</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2024872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0296F-7A95-FED6-2E9D-E3C4663D4E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61E09F-9F1A-0407-03E6-E539BACC9C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F78EC6-1FD8-2D5C-A956-073661D14C4F}"/>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B8D5F443-B542-536A-62CA-5869B079805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44</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6463804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3C3CD-6086-94C5-E61D-CC4907AEE2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EE51E-23BF-8FFF-5F80-08E586DE75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625114-7B41-03F0-521D-D31C1CBA0054}"/>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1648C8BA-33E0-BB49-18AC-E266F455B0F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0581106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6FAC7-94B3-057D-6CF3-76EA3BCDEC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45F7E-D1DB-5099-5800-5EC9986831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F1D23-3297-CC5F-C066-EC0ADB6B32C3}"/>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05646107-E992-D1CE-13F2-EDBC2905861B}"/>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4911064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F997F-D58C-C26A-9A9E-8639F7121A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F12A88-9338-8A6D-16F1-AEAFF0652D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303277-BA68-08B7-E610-989ADA657FD4}"/>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47C184F2-C2D7-475E-B13C-01404D71476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40054546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6FC7A-BFF7-F517-F10C-58AE30EC9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89E27-4FAE-1316-3830-A714B7D97A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BBBECE-2E37-5F73-9F41-3BA5F71AF763}"/>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A9D1C538-F329-3AC5-FB66-9F41BF7452A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350005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B3E28-1B52-0A0A-16C4-5979027BC9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71B76-D8DD-D107-8B47-2365894A0D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EDC555-2B7F-F8B2-2460-F89F15184680}"/>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127D8EC3-9B41-F879-6604-E30F4A54CC27}"/>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5</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294596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7AC88-223E-68E0-13A1-4F9BE7D89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8D69C9-5427-6508-2F9A-955F58709C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EF377F-A1CE-42F3-EA5C-670C8957071C}"/>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DB71D3BC-8F9E-E593-DB41-D697BC5743D2}"/>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6</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784395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FF571-1124-8421-55E3-88C0F45E7A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71F80-615F-1570-565D-87AA036C8F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511489-DE1C-951D-683B-AA85294608AE}"/>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D821F40F-2409-09BD-1017-66932735DE6D}"/>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7</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612598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33DEF-50F2-E295-49DE-48F177CE0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9B0C3A-188C-3F99-2DEB-5A6ACCE7F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72ABC3-D832-5E74-D572-1E711F083D94}"/>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C7D6AAF4-8564-DB68-77D0-55E558F9C074}"/>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8</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104480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B6212-32EF-4364-1D49-F04920BF0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4E3E58-7C02-5F9F-E5ED-7A61F99E0A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C8C51D-C191-399C-E7D4-5678DFAD5D3A}"/>
              </a:ext>
            </a:extLst>
          </p:cNvPr>
          <p:cNvSpPr>
            <a:spLocks noGrp="1"/>
          </p:cNvSpPr>
          <p:nvPr>
            <p:ph type="body" idx="1"/>
          </p:nvPr>
        </p:nvSpPr>
        <p:spPr/>
        <p:txBody>
          <a:bodyPr>
            <a:normAutofit/>
          </a:bodyPr>
          <a:lstStyle/>
          <a:p>
            <a:pPr indent="-494070"/>
            <a:endParaRPr lang="en-US" dirty="0"/>
          </a:p>
        </p:txBody>
      </p:sp>
      <p:sp>
        <p:nvSpPr>
          <p:cNvPr id="4" name="Slide Number Placeholder 3">
            <a:extLst>
              <a:ext uri="{FF2B5EF4-FFF2-40B4-BE49-F238E27FC236}">
                <a16:creationId xmlns:a16="http://schemas.microsoft.com/office/drawing/2014/main" id="{3C937BC6-F56D-1061-2585-88E789CD8AC3}"/>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1BEC3076-5B25-41AB-9D49-2FB11D91ED2A}" type="slidenum">
              <a:rPr kumimoji="0" lang="en-US" sz="13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9</a:t>
            </a:fld>
            <a:endParaRPr kumimoji="0" lang="en-US" sz="13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300860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567E7CF-E1C7-4EFD-B6F4-83A3CE20783A}"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BBBD588-EE94-4865-806B-7E088582BA9C}"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2D66D22-8E2E-428B-9A04-6E465AEF66A2}"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defRPr sz="20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3A28622A-868B-4626-B788-F10EB9D3EEB5}"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BE9FCBA-FC71-4E48-A380-EFD9BB2C4DDF}" type="slidenum">
              <a:rPr lang="en-US" smtClean="0"/>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40FDDDF-F98D-420A-81A2-8B3C1AB069CA}"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48FF7268-2665-4943-B8CE-EB751F103B7A}"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C6502DC0-D13A-4205-BCE5-6A6AA8D6BF0E}"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8D1D8D5D-689F-4034-8C4B-55586FEE0A9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9813BFB7-B055-4F63-A8AD-BBE338EEABC9}"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2CB5DCA6-A020-4D4C-8C9D-ADF32EE07864}"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143D0CC-A0E5-4010-ACD6-36E6FB96DF12}"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defRPr sz="1400" smtClean="0">
                <a:latin typeface="Aria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ctr">
              <a:defRPr sz="1400" smtClean="0">
                <a:latin typeface="Aria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lvl1pPr algn="r">
              <a:defRPr sz="1400" smtClean="0">
                <a:latin typeface="Arial"/>
              </a:defRPr>
            </a:lvl1pPr>
          </a:lstStyle>
          <a:p>
            <a:pPr>
              <a:defRPr/>
            </a:pPr>
            <a:fld id="{1D4EB3C1-8F9D-42EF-9E85-3A89EB64C53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a:ea typeface="ＭＳ Ｐゴシック" pitchFamily="1" charset="-128"/>
        </a:defRPr>
      </a:lvl2pPr>
      <a:lvl3pPr algn="ctr" rtl="0" eaLnBrk="0" fontAlgn="base" hangingPunct="0">
        <a:spcBef>
          <a:spcPct val="0"/>
        </a:spcBef>
        <a:spcAft>
          <a:spcPct val="0"/>
        </a:spcAft>
        <a:defRPr sz="4400">
          <a:solidFill>
            <a:schemeClr val="tx2"/>
          </a:solidFill>
          <a:latin typeface="Arial"/>
          <a:ea typeface="ＭＳ Ｐゴシック" pitchFamily="1" charset="-128"/>
        </a:defRPr>
      </a:lvl3pPr>
      <a:lvl4pPr algn="ctr" rtl="0" eaLnBrk="0" fontAlgn="base" hangingPunct="0">
        <a:spcBef>
          <a:spcPct val="0"/>
        </a:spcBef>
        <a:spcAft>
          <a:spcPct val="0"/>
        </a:spcAft>
        <a:defRPr sz="4400">
          <a:solidFill>
            <a:schemeClr val="tx2"/>
          </a:solidFill>
          <a:latin typeface="Arial"/>
          <a:ea typeface="ＭＳ Ｐゴシック" pitchFamily="1" charset="-128"/>
        </a:defRPr>
      </a:lvl4pPr>
      <a:lvl5pPr algn="ctr" rtl="0" eaLnBrk="0" fontAlgn="base" hangingPunct="0">
        <a:spcBef>
          <a:spcPct val="0"/>
        </a:spcBef>
        <a:spcAft>
          <a:spcPct val="0"/>
        </a:spcAft>
        <a:defRPr sz="4400">
          <a:solidFill>
            <a:schemeClr val="tx2"/>
          </a:solidFill>
          <a:latin typeface="Arial"/>
          <a:ea typeface="ＭＳ Ｐゴシック" pitchFamily="1" charset="-128"/>
        </a:defRPr>
      </a:lvl5pPr>
      <a:lvl6pPr marL="457200" algn="ctr" rtl="0" fontAlgn="base">
        <a:spcBef>
          <a:spcPct val="0"/>
        </a:spcBef>
        <a:spcAft>
          <a:spcPct val="0"/>
        </a:spcAft>
        <a:defRPr sz="4400">
          <a:solidFill>
            <a:schemeClr val="tx2"/>
          </a:solidFill>
          <a:latin typeface="Arial"/>
          <a:ea typeface="ＭＳ Ｐゴシック" pitchFamily="1" charset="-128"/>
        </a:defRPr>
      </a:lvl6pPr>
      <a:lvl7pPr marL="914400" algn="ctr" rtl="0" fontAlgn="base">
        <a:spcBef>
          <a:spcPct val="0"/>
        </a:spcBef>
        <a:spcAft>
          <a:spcPct val="0"/>
        </a:spcAft>
        <a:defRPr sz="4400">
          <a:solidFill>
            <a:schemeClr val="tx2"/>
          </a:solidFill>
          <a:latin typeface="Arial"/>
          <a:ea typeface="ＭＳ Ｐゴシック" pitchFamily="1" charset="-128"/>
        </a:defRPr>
      </a:lvl7pPr>
      <a:lvl8pPr marL="1371600" algn="ctr" rtl="0" fontAlgn="base">
        <a:spcBef>
          <a:spcPct val="0"/>
        </a:spcBef>
        <a:spcAft>
          <a:spcPct val="0"/>
        </a:spcAft>
        <a:defRPr sz="4400">
          <a:solidFill>
            <a:schemeClr val="tx2"/>
          </a:solidFill>
          <a:latin typeface="Arial"/>
          <a:ea typeface="ＭＳ Ｐゴシック" pitchFamily="1" charset="-128"/>
        </a:defRPr>
      </a:lvl8pPr>
      <a:lvl9pPr marL="1828800" algn="ctr" rtl="0" fontAlgn="base">
        <a:spcBef>
          <a:spcPct val="0"/>
        </a:spcBef>
        <a:spcAft>
          <a:spcPct val="0"/>
        </a:spcAft>
        <a:defRPr sz="4400">
          <a:solidFill>
            <a:schemeClr val="tx2"/>
          </a:solidFill>
          <a:latin typeface="Arial"/>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tretch>
            <a:fillRect/>
          </a:stretch>
        </p:blipFill>
        <p:spPr bwMode="auto">
          <a:xfrm>
            <a:off x="0" y="0"/>
            <a:ext cx="9145588" cy="6859588"/>
          </a:xfrm>
          <a:prstGeom prst="rect">
            <a:avLst/>
          </a:prstGeom>
          <a:noFill/>
          <a:ln w="9525">
            <a:noFill/>
            <a:miter lim="800000"/>
          </a:ln>
        </p:spPr>
      </p:pic>
      <p:pic>
        <p:nvPicPr>
          <p:cNvPr id="3075" name="Picture 7"/>
          <p:cNvPicPr>
            <a:picLocks noChangeAspect="1" noChangeArrowheads="1"/>
          </p:cNvPicPr>
          <p:nvPr/>
        </p:nvPicPr>
        <p:blipFill>
          <a:blip r:embed="rId4"/>
          <a:srcRect l="5173"/>
          <a:stretch>
            <a:fillRect/>
          </a:stretch>
        </p:blipFill>
        <p:spPr bwMode="auto">
          <a:xfrm>
            <a:off x="0" y="3886200"/>
            <a:ext cx="8382000" cy="1304925"/>
          </a:xfrm>
          <a:prstGeom prst="rect">
            <a:avLst/>
          </a:prstGeom>
          <a:noFill/>
          <a:ln w="9525">
            <a:noFill/>
            <a:miter lim="800000"/>
          </a:ln>
        </p:spPr>
      </p:pic>
      <p:pic>
        <p:nvPicPr>
          <p:cNvPr id="3076" name="Picture 4"/>
          <p:cNvPicPr>
            <a:picLocks noChangeAspect="1" noChangeArrowheads="1"/>
          </p:cNvPicPr>
          <p:nvPr/>
        </p:nvPicPr>
        <p:blipFill>
          <a:blip r:embed="rId5"/>
          <a:stretch>
            <a:fillRect/>
          </a:stretch>
        </p:blipFill>
        <p:spPr bwMode="auto">
          <a:xfrm>
            <a:off x="3810000" y="3886200"/>
            <a:ext cx="4495800" cy="1284288"/>
          </a:xfrm>
          <a:prstGeom prst="rect">
            <a:avLst/>
          </a:prstGeom>
          <a:noFill/>
          <a:ln w="9525">
            <a:noFill/>
            <a:miter lim="800000"/>
          </a:ln>
        </p:spPr>
      </p:pic>
      <p:pic>
        <p:nvPicPr>
          <p:cNvPr id="3077" name="Picture 5"/>
          <p:cNvPicPr>
            <a:picLocks noChangeAspect="1" noChangeArrowheads="1"/>
          </p:cNvPicPr>
          <p:nvPr/>
        </p:nvPicPr>
        <p:blipFill>
          <a:blip r:embed="rId6"/>
          <a:stretch>
            <a:fillRect/>
          </a:stretch>
        </p:blipFill>
        <p:spPr bwMode="auto">
          <a:xfrm>
            <a:off x="1296988" y="5334000"/>
            <a:ext cx="6604000" cy="492125"/>
          </a:xfrm>
          <a:prstGeom prst="rect">
            <a:avLst/>
          </a:prstGeom>
          <a:noFill/>
          <a:ln w="9525">
            <a:noFill/>
            <a:miter lim="800000"/>
          </a:ln>
        </p:spPr>
      </p:pic>
      <p:sp>
        <p:nvSpPr>
          <p:cNvPr id="3078" name="Rectangle 6"/>
          <p:cNvSpPr>
            <a:spLocks noGrp="1" noChangeArrowheads="1"/>
          </p:cNvSpPr>
          <p:nvPr>
            <p:ph type="subTitle" idx="1"/>
          </p:nvPr>
        </p:nvSpPr>
        <p:spPr>
          <a:xfrm>
            <a:off x="685800" y="838200"/>
            <a:ext cx="7772400" cy="2209800"/>
          </a:xfrm>
          <a:noFill/>
        </p:spPr>
        <p:txBody>
          <a:bodyPr/>
          <a:lstStyle/>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Arkansas Environmental Federation</a:t>
            </a:r>
          </a:p>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Solid Waste/Hazardous Waste Administrative/Judicial Developments 2025-2026</a:t>
            </a: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endPar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endParaRPr>
          </a:p>
          <a:p>
            <a:pPr eaLnBrk="1" hangingPunct="1"/>
            <a:r>
              <a:rPr lang="en-US" sz="3600" b="1" kern="1200" dirty="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rPr>
              <a:t> </a:t>
            </a:r>
            <a:endParaRPr lang="en-US" sz="5400" b="1" dirty="0">
              <a:solidFill>
                <a:schemeClr val="bg1"/>
              </a:solidFill>
              <a:latin typeface="HelveticaNeueLT Com 25 UltLt" pitchFamily="34" charset="0"/>
            </a:endParaRPr>
          </a:p>
        </p:txBody>
      </p:sp>
      <p:sp>
        <p:nvSpPr>
          <p:cNvPr id="2" name="Slide Number Placeholder 1"/>
          <p:cNvSpPr>
            <a:spLocks noGrp="1"/>
          </p:cNvSpPr>
          <p:nvPr>
            <p:ph type="sldNum" sz="quarter" idx="12"/>
          </p:nvPr>
        </p:nvSpPr>
        <p:spPr/>
        <p:txBody>
          <a:bodyPr/>
          <a:lstStyle/>
          <a:p>
            <a:pPr>
              <a:defRPr/>
            </a:pPr>
            <a:fld id="{9567E7CF-E1C7-4EFD-B6F4-83A3CE20783A}" type="slidenum">
              <a:rPr lang="en-US" smtClean="0"/>
              <a:pPr>
                <a:defRPr/>
              </a:pPr>
              <a:t>1</a:t>
            </a:fld>
            <a:endParaRPr 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5D4AB-AF56-2B38-44B8-FEEC6FB53B9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ED04D0C-6699-61E3-65E9-1802E4CAB4E1}"/>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7EF21A09-0F0D-F3DF-D62D-915F5416CF0B}"/>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Post-Consumer E-Cigarettes/RCRA: U.S. Environmental Protection Agency Interpretive Letter Addressing Potential Application of the Household Hazardous Waste Exemption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01EC91B4-176E-269E-EE9B-09F71EEC31AF}"/>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a:defRPr/>
            </a:pPr>
            <a:r>
              <a:rPr lang="en-US" sz="1600" dirty="0"/>
              <a:t>EPA notes that </a:t>
            </a:r>
            <a:r>
              <a:rPr lang="en-US" sz="1600" dirty="0" err="1"/>
              <a:t>TerraCycle</a:t>
            </a:r>
            <a:r>
              <a:rPr lang="en-US" sz="1600" dirty="0"/>
              <a:t> is interested in collecting post-consumer e-cigarettes from households to facilitate the recycling of the lithium-ion batteries and the nicotine e-liquid. </a:t>
            </a:r>
          </a:p>
          <a:p>
            <a:pPr>
              <a:defRPr/>
            </a:pPr>
            <a:endParaRPr lang="en-US" sz="1600" dirty="0"/>
          </a:p>
          <a:p>
            <a:pPr>
              <a:defRPr/>
            </a:pPr>
            <a:r>
              <a:rPr lang="en-US" sz="1600" dirty="0"/>
              <a:t>Such collecting is described as requiring the disassembly of the post-consumer e-cigarettes into their primary components:</a:t>
            </a:r>
          </a:p>
          <a:p>
            <a:pPr marL="1200150" lvl="2" indent="-285750">
              <a:buFont typeface="Arial" panose="020B0604020202020204" pitchFamily="34" charset="0"/>
              <a:buChar char="•"/>
              <a:defRPr/>
            </a:pPr>
            <a:r>
              <a:rPr lang="en-US" sz="1600" dirty="0">
                <a:solidFill>
                  <a:srgbClr val="444444"/>
                </a:solidFill>
                <a:latin typeface="freight-sans-pro"/>
              </a:rPr>
              <a:t>Lithium-ion battery.</a:t>
            </a:r>
          </a:p>
          <a:p>
            <a:pPr marL="1200150" lvl="2" indent="-285750">
              <a:buFont typeface="Arial" panose="020B0604020202020204" pitchFamily="34" charset="0"/>
              <a:buChar char="•"/>
              <a:defRPr/>
            </a:pPr>
            <a:r>
              <a:rPr lang="en-US" sz="1600" dirty="0">
                <a:solidFill>
                  <a:srgbClr val="444444"/>
                </a:solidFill>
                <a:latin typeface="freight-sans-pro"/>
              </a:rPr>
              <a:t>Nicotine e-liquid.</a:t>
            </a:r>
          </a:p>
          <a:p>
            <a:pPr marL="1200150" lvl="2" indent="-285750">
              <a:buFont typeface="Arial" panose="020B0604020202020204" pitchFamily="34" charset="0"/>
              <a:buChar char="•"/>
              <a:defRPr/>
            </a:pPr>
            <a:r>
              <a:rPr lang="en-US" sz="1600" dirty="0">
                <a:solidFill>
                  <a:srgbClr val="444444"/>
                </a:solidFill>
                <a:latin typeface="freight-sans-pro"/>
              </a:rPr>
              <a:t>Plastic housing/mouthpiece.</a:t>
            </a:r>
          </a:p>
          <a:p>
            <a:pPr marL="1200150" lvl="2" indent="-285750">
              <a:buFont typeface="Arial" panose="020B0604020202020204" pitchFamily="34" charset="0"/>
              <a:buChar char="•"/>
              <a:defRPr/>
            </a:pPr>
            <a:r>
              <a:rPr lang="en-US" sz="1600" dirty="0">
                <a:solidFill>
                  <a:srgbClr val="444444"/>
                </a:solidFill>
                <a:latin typeface="freight-sans-pro"/>
              </a:rPr>
              <a:t>Heating coil.</a:t>
            </a:r>
          </a:p>
          <a:p>
            <a:pPr marL="1200150" lvl="2" indent="-285750">
              <a:buFont typeface="Arial" panose="020B0604020202020204" pitchFamily="34" charset="0"/>
              <a:buChar char="•"/>
              <a:defRPr/>
            </a:pPr>
            <a:r>
              <a:rPr lang="en-US" sz="1600" dirty="0">
                <a:solidFill>
                  <a:srgbClr val="444444"/>
                </a:solidFill>
                <a:latin typeface="freight-sans-pro"/>
              </a:rPr>
              <a:t>Small amount of electronics.</a:t>
            </a:r>
          </a:p>
          <a:p>
            <a:pPr marL="1200150" lvl="2" indent="-285750">
              <a:buFont typeface="Arial" panose="020B0604020202020204" pitchFamily="34" charset="0"/>
              <a:buChar char="•"/>
              <a:defRPr/>
            </a:pPr>
            <a:endParaRPr lang="en-US" sz="1600" dirty="0">
              <a:solidFill>
                <a:srgbClr val="444444"/>
              </a:solidFill>
              <a:latin typeface="freight-sans-pro"/>
            </a:endParaRPr>
          </a:p>
          <a:p>
            <a:pPr>
              <a:defRPr/>
            </a:pPr>
            <a:r>
              <a:rPr lang="en-US" sz="1600" dirty="0">
                <a:solidFill>
                  <a:srgbClr val="444444"/>
                </a:solidFill>
                <a:latin typeface="freight-sans-pro"/>
              </a:rPr>
              <a:t>The pre-consumer and post-consumer e-cigarettes from households are excluded from RCRA Subtitle C hazardous waste regulation when collected, stored, and transported and treated, e.g. recycled.</a:t>
            </a:r>
          </a:p>
          <a:p>
            <a:pPr>
              <a:defRPr/>
            </a:pPr>
            <a:endParaRPr lang="en-US" sz="1600" dirty="0">
              <a:solidFill>
                <a:srgbClr val="444444"/>
              </a:solidFill>
              <a:latin typeface="freight-sans-pro"/>
            </a:endParaRPr>
          </a:p>
          <a:p>
            <a:pPr>
              <a:defRPr/>
            </a:pPr>
            <a:r>
              <a:rPr lang="en-US" sz="1600" dirty="0">
                <a:solidFill>
                  <a:srgbClr val="444444"/>
                </a:solidFill>
                <a:latin typeface="freight-sans-pro"/>
              </a:rPr>
              <a:t>The various waste streams that are generated from the disassembly which includes the non-recyclable components that are sent for disposal, are stated to remain exempt from RCRA Subtitle C hazardous waste regulations as household waste if they are kept separate from regulated hazardous waste.</a:t>
            </a:r>
          </a:p>
        </p:txBody>
      </p:sp>
      <p:sp>
        <p:nvSpPr>
          <p:cNvPr id="2" name="Slide Number Placeholder 1">
            <a:extLst>
              <a:ext uri="{FF2B5EF4-FFF2-40B4-BE49-F238E27FC236}">
                <a16:creationId xmlns:a16="http://schemas.microsoft.com/office/drawing/2014/main" id="{0287FE00-C8D7-F409-E58D-7C4BC4AD19E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10</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94250059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5A134-BF1E-638F-B3BB-08EE88BE9F1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AB971FF-8398-25E9-5C05-FE98E77AF213}"/>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F27D7C7-2458-D03C-1B18-E413749D3D12}"/>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Scrap Tires Combusted in Cement Kilns/Non-Hazardous Secondary Materials Regulations: U.S. Environmental Protection Agency Proposed Designation as Non-Waste Fuel</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81BFFDB1-4DFF-B68F-C517-9F9CFFCA20BB}"/>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defRPr/>
            </a:pPr>
            <a:r>
              <a:rPr lang="en-US" sz="1600" b="0" i="0" dirty="0">
                <a:solidFill>
                  <a:srgbClr val="444444"/>
                </a:solidFill>
                <a:effectLst/>
                <a:latin typeface="freight-sans-pro"/>
              </a:rPr>
              <a:t>The United States Environmental Protection Agency is proposing a rule designating scrap tires (including previously abandoned scrap tires) that are combusted in cement kilns as non-waste fuel. See 91 Fed. Reg. 13804 (March 23, 2026).</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EPA is also proposing to revise the definition of a tire collection program to include abandoned scrap tires that are recovered for use as fuel so they can be managed in the same manner as collected scrap tires.</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The agency argues that the proposed rule supports goals of the federal Resource Conservation and Recovery Act by:</a:t>
            </a:r>
          </a:p>
          <a:p>
            <a:pPr marL="1200150" lvl="2" indent="-285750">
              <a:buFont typeface="Arial" panose="020B0604020202020204" pitchFamily="34" charset="0"/>
              <a:buChar char="•"/>
              <a:defRPr/>
            </a:pPr>
            <a:r>
              <a:rPr lang="en-US" sz="1600" b="0" i="0" dirty="0">
                <a:solidFill>
                  <a:srgbClr val="444444"/>
                </a:solidFill>
                <a:effectLst/>
                <a:latin typeface="freight-sans-pro"/>
              </a:rPr>
              <a:t>Facilitating the use of abandoned scrap tires as a non-waste fuel and ingredient in Portland cement manufacturing.</a:t>
            </a:r>
          </a:p>
          <a:p>
            <a:pPr marL="1200150" lvl="2" indent="-285750">
              <a:buFont typeface="Arial" panose="020B0604020202020204" pitchFamily="34" charset="0"/>
              <a:buChar char="•"/>
              <a:defRPr/>
            </a:pPr>
            <a:r>
              <a:rPr lang="en-US" sz="1600" b="0" i="0" dirty="0">
                <a:solidFill>
                  <a:srgbClr val="444444"/>
                </a:solidFill>
                <a:effectLst/>
                <a:latin typeface="freight-sans-pro"/>
              </a:rPr>
              <a:t>Simultaneously reducing risks to human health and addressing environmental harms caused by tire piles.</a:t>
            </a:r>
          </a:p>
          <a:p>
            <a:pPr marL="1200150" lvl="2" indent="-285750">
              <a:buFont typeface="Arial" panose="020B0604020202020204" pitchFamily="34" charset="0"/>
              <a:buChar cha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The proposed rule constitutes amendments to the Non-Hazardous Secondary Materials (“NHSM”) regulations. These regulations provide the standards and procedures for identifying whether non-hazardous secondary materials are solid wastes when legitimately used as fuels or ingredients in combustion units. </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They are found at 40 CFR Part 241 under the authority of Sections 2002(a)(1) and 1004(21) of RCRA.</a:t>
            </a:r>
          </a:p>
          <a:p>
            <a:pPr>
              <a:defRPr/>
            </a:pPr>
            <a:endParaRPr lang="en-US" sz="1600" b="0" i="0" dirty="0">
              <a:solidFill>
                <a:srgbClr val="444444"/>
              </a:solidFill>
              <a:effectLst/>
              <a:latin typeface="freight-sans-pro"/>
            </a:endParaRPr>
          </a:p>
        </p:txBody>
      </p:sp>
      <p:sp>
        <p:nvSpPr>
          <p:cNvPr id="2" name="Slide Number Placeholder 1">
            <a:extLst>
              <a:ext uri="{FF2B5EF4-FFF2-40B4-BE49-F238E27FC236}">
                <a16:creationId xmlns:a16="http://schemas.microsoft.com/office/drawing/2014/main" id="{6057742C-3940-26D9-9873-B4B94D5A486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11</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3891710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92117-0826-32A3-0C5F-2CE8703776C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1C776D7-0E40-A0A6-8B46-99606EBBC457}"/>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16D8787-C29C-18C6-27D6-D07B01E5074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Scrap Tires Combusted in Cement Kilns/Non-Hazardous Secondary Materials Regulations: U.S. Environmental Protection Agency Proposed Designation as Non-Waste Fuel</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80B4F51-FBB9-9EC5-6296-2C98E8CA74AB}"/>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defRPr/>
            </a:pPr>
            <a:r>
              <a:rPr lang="en-US" sz="1600" b="0" i="0" dirty="0">
                <a:solidFill>
                  <a:srgbClr val="444444"/>
                </a:solidFill>
                <a:effectLst/>
                <a:latin typeface="freight-sans-pro"/>
              </a:rPr>
              <a:t>ADEQ and Arkansas regional solid waste districts have played a role for many years in seeking the appropriate collection and disposition of scrap tires.</a:t>
            </a:r>
          </a:p>
          <a:p>
            <a:pPr>
              <a:defRPr/>
            </a:pPr>
            <a:endParaRPr lang="en-US" sz="1600" dirty="0">
              <a:solidFill>
                <a:srgbClr val="444444"/>
              </a:solidFill>
              <a:latin typeface="freight-sans-pro"/>
            </a:endParaRPr>
          </a:p>
          <a:p>
            <a:pPr>
              <a:defRPr/>
            </a:pPr>
            <a:r>
              <a:rPr lang="en-US" sz="1600" dirty="0">
                <a:solidFill>
                  <a:srgbClr val="444444"/>
                </a:solidFill>
                <a:latin typeface="freight-sans-pro"/>
              </a:rPr>
              <a:t>ADEQ operates the Tire Accountability Program whose goals include:</a:t>
            </a:r>
          </a:p>
          <a:p>
            <a:pPr marL="1200150" lvl="2" indent="-285750">
              <a:buFont typeface="Arial" panose="020B0604020202020204" pitchFamily="34" charset="0"/>
              <a:buChar char="•"/>
              <a:defRPr/>
            </a:pPr>
            <a:r>
              <a:rPr lang="en-US" sz="1600" dirty="0">
                <a:solidFill>
                  <a:srgbClr val="444444"/>
                </a:solidFill>
                <a:latin typeface="freight-sans-pro"/>
              </a:rPr>
              <a:t>Reducing the amount of waste tire sites by promoting individual and corporate responsibility.</a:t>
            </a:r>
          </a:p>
          <a:p>
            <a:pPr marL="1200150" lvl="2" indent="-285750">
              <a:buFont typeface="Arial" panose="020B0604020202020204" pitchFamily="34" charset="0"/>
              <a:buChar char="•"/>
              <a:defRPr/>
            </a:pPr>
            <a:r>
              <a:rPr lang="en-US" sz="1600" dirty="0">
                <a:solidFill>
                  <a:srgbClr val="444444"/>
                </a:solidFill>
                <a:latin typeface="freight-sans-pro"/>
              </a:rPr>
              <a:t>Eliminating the need for waste tire landfills and monofils.</a:t>
            </a:r>
          </a:p>
          <a:p>
            <a:pPr marL="1200150" lvl="2" indent="-285750">
              <a:buFont typeface="Arial" panose="020B0604020202020204" pitchFamily="34" charset="0"/>
              <a:buChar char="•"/>
              <a:defRPr/>
            </a:pPr>
            <a:r>
              <a:rPr lang="en-US" sz="1600" dirty="0">
                <a:solidFill>
                  <a:srgbClr val="444444"/>
                </a:solidFill>
                <a:latin typeface="freight-sans-pro"/>
              </a:rPr>
              <a:t>Transforming the business of waste tires to one that utilizes tires as reusable and eco-friendly resources.</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Scrap tires are managed locally by the states’ regional solid waste management districts. Each district is allowed to operate their own program or form an inter-district program with other districts. </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Arkansas regional solid waste management boards are required by state law to have a plan for the disposal and recycling of tires withing their districts.</a:t>
            </a:r>
          </a:p>
        </p:txBody>
      </p:sp>
      <p:sp>
        <p:nvSpPr>
          <p:cNvPr id="2" name="Slide Number Placeholder 1">
            <a:extLst>
              <a:ext uri="{FF2B5EF4-FFF2-40B4-BE49-F238E27FC236}">
                <a16:creationId xmlns:a16="http://schemas.microsoft.com/office/drawing/2014/main" id="{4D16030A-8543-851C-F077-5ED2F9BA5A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12</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44079111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B4190-925E-E71E-C393-B30F4D7216C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EA015D1-8F8F-603D-BFD4-4D81F850D77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511314B-E426-61E0-5BAB-19E4423C9387}"/>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Universal Waste Rule/Solar Panel and Lithium Battery Universal Waste Proposed Rule: Association of State and Territorial Solid Waste Management Officials Submit Comments to U.S. Environmental Protection Agency</a:t>
            </a:r>
            <a:endParaRPr lang="en-US" sz="2200" b="1" i="0" cap="all" dirty="0">
              <a:solidFill>
                <a:schemeClr val="bg1"/>
              </a:solidFill>
              <a:effectLst/>
              <a:latin typeface="+mj-lt"/>
            </a:endParaRPr>
          </a:p>
        </p:txBody>
      </p:sp>
      <p:sp>
        <p:nvSpPr>
          <p:cNvPr id="6" name="Rectangle 16">
            <a:extLst>
              <a:ext uri="{FF2B5EF4-FFF2-40B4-BE49-F238E27FC236}">
                <a16:creationId xmlns:a16="http://schemas.microsoft.com/office/drawing/2014/main" id="{6F049D0A-83EC-4336-E76A-88DA1D96F196}"/>
              </a:ext>
            </a:extLst>
          </p:cNvPr>
          <p:cNvSpPr txBox="1">
            <a:spLocks noChangeArrowheads="1"/>
          </p:cNvSpPr>
          <p:nvPr/>
        </p:nvSpPr>
        <p:spPr bwMode="auto">
          <a:xfrm>
            <a:off x="609600" y="1600200"/>
            <a:ext cx="8229600" cy="4814978"/>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lgn="l">
              <a:lnSpc>
                <a:spcPts val="2250"/>
              </a:lnSpc>
            </a:pPr>
            <a:r>
              <a:rPr lang="en-US" sz="1800" b="0" i="0" dirty="0">
                <a:solidFill>
                  <a:srgbClr val="444444"/>
                </a:solidFill>
                <a:effectLst/>
                <a:latin typeface="Times New Roman" panose="02020603050405020304" pitchFamily="18" charset="0"/>
                <a:cs typeface="Times New Roman" panose="02020603050405020304" pitchFamily="18" charset="0"/>
              </a:rPr>
              <a:t>The Association of State and Territorial Solid Waste Management Officials submitted comments to the United States Environmental Protection Agency addressing a Solar Panel and Lithium Battery Universal Waste Proposed Rule.</a:t>
            </a:r>
          </a:p>
          <a:p>
            <a:pPr algn="l">
              <a:lnSpc>
                <a:spcPts val="2250"/>
              </a:lnSpc>
            </a:pPr>
            <a:endParaRPr lang="en-US" sz="1800" dirty="0">
              <a:solidFill>
                <a:srgbClr val="444444"/>
              </a:solidFill>
              <a:latin typeface="Times New Roman" panose="02020603050405020304" pitchFamily="18" charset="0"/>
              <a:cs typeface="Times New Roman" panose="02020603050405020304" pitchFamily="18" charset="0"/>
            </a:endParaRPr>
          </a:p>
          <a:p>
            <a:pPr algn="l">
              <a:lnSpc>
                <a:spcPts val="2250"/>
              </a:lnSpc>
            </a:pPr>
            <a:r>
              <a:rPr lang="en-US" sz="1800" b="0" i="0" dirty="0">
                <a:solidFill>
                  <a:srgbClr val="444444"/>
                </a:solidFill>
                <a:effectLst/>
                <a:latin typeface="Times New Roman" panose="02020603050405020304" pitchFamily="18" charset="0"/>
                <a:cs typeface="Times New Roman" panose="02020603050405020304" pitchFamily="18" charset="0"/>
              </a:rPr>
              <a:t>EPA had previously stated that it was considering proposing:</a:t>
            </a:r>
          </a:p>
          <a:p>
            <a:pPr algn="l">
              <a:lnSpc>
                <a:spcPts val="2250"/>
              </a:lnSpc>
            </a:pPr>
            <a:endParaRPr lang="en-US" sz="1800" b="0" i="0" dirty="0">
              <a:solidFill>
                <a:srgbClr val="444444"/>
              </a:solidFill>
              <a:effectLst/>
              <a:latin typeface="Times New Roman" panose="02020603050405020304" pitchFamily="18" charset="0"/>
              <a:cs typeface="Times New Roman" panose="02020603050405020304" pitchFamily="18" charset="0"/>
            </a:endParaRPr>
          </a:p>
          <a:p>
            <a:pPr marL="1200150" lvl="2" indent="-285750">
              <a:lnSpc>
                <a:spcPts val="2250"/>
              </a:lnSpc>
              <a:buFont typeface="Arial" panose="020B0604020202020204" pitchFamily="34" charset="0"/>
              <a:buChar char="•"/>
            </a:pPr>
            <a:r>
              <a:rPr lang="en-US" sz="1800" b="0" i="0" dirty="0">
                <a:solidFill>
                  <a:srgbClr val="444444"/>
                </a:solidFill>
                <a:effectLst/>
                <a:latin typeface="Times New Roman" panose="02020603050405020304" pitchFamily="18" charset="0"/>
                <a:cs typeface="Times New Roman" panose="02020603050405020304" pitchFamily="18" charset="0"/>
              </a:rPr>
              <a:t>Adding hazardous waste solar panels to the Resource Conservation and Recovery Act Universal Waste Regulations.</a:t>
            </a:r>
          </a:p>
          <a:p>
            <a:pPr marL="1200150" lvl="2" indent="-285750">
              <a:lnSpc>
                <a:spcPts val="2250"/>
              </a:lnSpc>
              <a:buFont typeface="Arial" panose="020B0604020202020204" pitchFamily="34" charset="0"/>
              <a:buChar char="•"/>
            </a:pPr>
            <a:r>
              <a:rPr lang="en-US" sz="1800" b="0" i="0" dirty="0">
                <a:solidFill>
                  <a:srgbClr val="444444"/>
                </a:solidFill>
                <a:effectLst/>
                <a:latin typeface="Times New Roman" panose="02020603050405020304" pitchFamily="18" charset="0"/>
                <a:cs typeface="Times New Roman" panose="02020603050405020304" pitchFamily="18" charset="0"/>
              </a:rPr>
              <a:t>Establishing a new/distinct category of universal waste specifically tailored to lithium batteries.</a:t>
            </a:r>
          </a:p>
          <a:p>
            <a:pPr marL="1200150" lvl="2" indent="-285750">
              <a:lnSpc>
                <a:spcPts val="2250"/>
              </a:lnSpc>
              <a:buFont typeface="Arial" panose="020B0604020202020204" pitchFamily="34" charset="0"/>
              <a:buChar char="•"/>
            </a:pPr>
            <a:endParaRPr lang="en-US" sz="1600" dirty="0">
              <a:solidFill>
                <a:srgbClr val="444444"/>
              </a:solidFill>
              <a:latin typeface="Times New Roman" panose="02020603050405020304" pitchFamily="18" charset="0"/>
              <a:cs typeface="Times New Roman" panose="02020603050405020304" pitchFamily="18" charset="0"/>
            </a:endParaRPr>
          </a:p>
          <a:p>
            <a:pPr>
              <a:lnSpc>
                <a:spcPts val="2250"/>
              </a:lnSpc>
            </a:pPr>
            <a:endParaRPr lang="en-US" sz="1600" b="0" i="0" dirty="0">
              <a:solidFill>
                <a:srgbClr val="444444"/>
              </a:solidFill>
              <a:effectLst/>
              <a:latin typeface="Times New Roman" panose="02020603050405020304" pitchFamily="18" charset="0"/>
              <a:cs typeface="Times New Roman" panose="02020603050405020304" pitchFamily="18" charset="0"/>
            </a:endParaRPr>
          </a:p>
          <a:p>
            <a:br>
              <a:rPr lang="en-US" sz="1200" dirty="0"/>
            </a:br>
            <a:endParaRPr lang="en-US" sz="1600"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15E017F5-118E-A4A3-D931-EEA4A39A3AC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13</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39991468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BA108-6211-313A-CD44-9ACBB893C24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B1710F3-8008-B964-3815-481458DBD1B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A510E57-7A50-09BA-46EB-99B964948FFC}"/>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Universal Waste Rule/Solar Panel and Lithium Battery Universal Waste Proposed Rule: Association of State and Territorial Solid Waste Management Officials Submit Comments to U.S. Environmental Protection Agency</a:t>
            </a:r>
            <a:endParaRPr lang="en-US" sz="2200" b="1" i="0" cap="all" dirty="0">
              <a:solidFill>
                <a:schemeClr val="bg1"/>
              </a:solidFill>
              <a:effectLst/>
              <a:latin typeface="+mj-lt"/>
            </a:endParaRPr>
          </a:p>
        </p:txBody>
      </p:sp>
      <p:sp>
        <p:nvSpPr>
          <p:cNvPr id="6" name="Rectangle 16">
            <a:extLst>
              <a:ext uri="{FF2B5EF4-FFF2-40B4-BE49-F238E27FC236}">
                <a16:creationId xmlns:a16="http://schemas.microsoft.com/office/drawing/2014/main" id="{71F4DB41-5137-76F6-155A-3DF3D496850F}"/>
              </a:ext>
            </a:extLst>
          </p:cNvPr>
          <p:cNvSpPr txBox="1">
            <a:spLocks noChangeArrowheads="1"/>
          </p:cNvSpPr>
          <p:nvPr/>
        </p:nvSpPr>
        <p:spPr bwMode="auto">
          <a:xfrm>
            <a:off x="800100" y="1385978"/>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lnSpc>
                <a:spcPts val="2250"/>
              </a:lnSpc>
            </a:pPr>
            <a:r>
              <a:rPr lang="en-US" sz="1700" b="0" i="0" dirty="0">
                <a:solidFill>
                  <a:srgbClr val="444444"/>
                </a:solidFill>
                <a:effectLst/>
                <a:latin typeface="Times New Roman" panose="02020603050405020304" pitchFamily="18" charset="0"/>
                <a:cs typeface="Times New Roman" panose="02020603050405020304" pitchFamily="18" charset="0"/>
              </a:rPr>
              <a:t>ASTSWMO’s comments indicate support of EPA promulgating regulations to include solar panels are universal waste. </a:t>
            </a:r>
          </a:p>
          <a:p>
            <a:pPr>
              <a:lnSpc>
                <a:spcPts val="2250"/>
              </a:lnSpc>
            </a:pPr>
            <a:endParaRPr lang="en-US" sz="1700" dirty="0">
              <a:solidFill>
                <a:srgbClr val="444444"/>
              </a:solidFill>
              <a:latin typeface="Times New Roman" panose="02020603050405020304" pitchFamily="18" charset="0"/>
              <a:cs typeface="Times New Roman" panose="02020603050405020304" pitchFamily="18" charset="0"/>
            </a:endParaRPr>
          </a:p>
          <a:p>
            <a:pPr>
              <a:lnSpc>
                <a:spcPts val="2250"/>
              </a:lnSpc>
            </a:pPr>
            <a:r>
              <a:rPr lang="en-US" sz="1700" b="0" i="0" dirty="0">
                <a:solidFill>
                  <a:srgbClr val="444444"/>
                </a:solidFill>
                <a:effectLst/>
                <a:latin typeface="Times New Roman" panose="02020603050405020304" pitchFamily="18" charset="0"/>
                <a:cs typeface="Times New Roman" panose="02020603050405020304" pitchFamily="18" charset="0"/>
              </a:rPr>
              <a:t>The organization notes:</a:t>
            </a:r>
          </a:p>
          <a:p>
            <a:pPr>
              <a:lnSpc>
                <a:spcPts val="2250"/>
              </a:lnSpc>
            </a:pPr>
            <a:endParaRPr lang="en-US" sz="1700" dirty="0">
              <a:solidFill>
                <a:srgbClr val="444444"/>
              </a:solidFill>
              <a:latin typeface="Times New Roman" panose="02020603050405020304" pitchFamily="18" charset="0"/>
              <a:cs typeface="Times New Roman" panose="02020603050405020304" pitchFamily="18" charset="0"/>
            </a:endParaRP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Solar panels can be challenging to handle at end-of-life.</a:t>
            </a: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Some solar panels contain hazardous constituents including lead and silver.</a:t>
            </a: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Constituents can vary by manufacturer or vary within the same manufacturer, depending on the raw materials used.</a:t>
            </a: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Making an accurate hazardous waste determination on each solar panel sent for recycling and disposal can be challenging.</a:t>
            </a: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Allowing solar panels to be managed as universal waste will reduce the burden associated with making a hazardous waste determination.</a:t>
            </a:r>
          </a:p>
          <a:p>
            <a:pPr marL="1200150" lvl="2" indent="-285750">
              <a:lnSpc>
                <a:spcPts val="2250"/>
              </a:lnSpc>
              <a:buFont typeface="Arial" panose="020B0604020202020204" pitchFamily="34" charset="0"/>
              <a:buChar char="•"/>
            </a:pPr>
            <a:r>
              <a:rPr lang="en-US" sz="1700" b="0" i="0" dirty="0">
                <a:solidFill>
                  <a:srgbClr val="444444"/>
                </a:solidFill>
                <a:effectLst/>
                <a:latin typeface="Times New Roman" panose="02020603050405020304" pitchFamily="18" charset="0"/>
                <a:cs typeface="Times New Roman" panose="02020603050405020304" pitchFamily="18" charset="0"/>
              </a:rPr>
              <a:t>A large number of solar panels will reach their end-of-life in the upcoming years.</a:t>
            </a:r>
          </a:p>
          <a:p>
            <a:pPr marL="1200150" lvl="2" indent="-285750">
              <a:lnSpc>
                <a:spcPts val="2250"/>
              </a:lnSpc>
              <a:buFont typeface="Arial" panose="020B0604020202020204" pitchFamily="34" charset="0"/>
              <a:buChar char="•"/>
            </a:pPr>
            <a:r>
              <a:rPr lang="en-US" sz="1700" dirty="0">
                <a:solidFill>
                  <a:srgbClr val="444444"/>
                </a:solidFill>
                <a:latin typeface="Times New Roman" panose="02020603050405020304" pitchFamily="18" charset="0"/>
                <a:cs typeface="Times New Roman" panose="02020603050405020304" pitchFamily="18" charset="0"/>
              </a:rPr>
              <a:t>Arkansas and some other states requiring solar farm developers to meet certain closure requirements.</a:t>
            </a:r>
          </a:p>
        </p:txBody>
      </p:sp>
      <p:sp>
        <p:nvSpPr>
          <p:cNvPr id="2" name="Slide Number Placeholder 1">
            <a:extLst>
              <a:ext uri="{FF2B5EF4-FFF2-40B4-BE49-F238E27FC236}">
                <a16:creationId xmlns:a16="http://schemas.microsoft.com/office/drawing/2014/main" id="{7CEBB90B-8363-EBF1-A5E3-4C59AADBC11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14</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37227024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24632-F3D9-A385-87ED-E635CEE770F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A366498-69FA-0765-FF2A-65D90F227FB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410DB1E-AD99-2643-AD6E-802770AEEA3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Biosolids/Clean Water Act: Federal Court Addresses Citizen Suit Action Against U.S. Environmental Protection Agency Alleging Failure to Address PFAS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4E10EBF5-410C-DCFA-5123-BED54B2F9A60}"/>
              </a:ext>
            </a:extLst>
          </p:cNvPr>
          <p:cNvSpPr txBox="1">
            <a:spLocks noChangeArrowheads="1"/>
          </p:cNvSpPr>
          <p:nvPr/>
        </p:nvSpPr>
        <p:spPr bwMode="auto">
          <a:xfrm>
            <a:off x="685800" y="1743456"/>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United States District for the District of Columbia addressed in a September 29th Memorandum Opinion and Order an action against the United States Environmental Protection Agency, and intervenor-defendant National Association of Clean Water Agencies seeking to compel agency action regarding the regulation of sewage sludge (i.e., biosolids) under the Clean Water Act and the Administrative Procedure Act. See JAMES FARMER, et al., v. UNITED STATES ENVIRONMENTAL PROTECTION AGENCY, et al., No. 24-cv-1654 (DLF).</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Public Employees for Environmental Responsibility filed the action on behalf of several Texas farmers and ranchers who had allegedly been harmed by PFAS contamination in biosolids.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granted EPA’s and NACWA’s motion to dismiss stating:</a:t>
            </a:r>
          </a:p>
          <a:p>
            <a:pPr marL="1200150" lvl="3" indent="-285750">
              <a:buFont typeface="Arial" panose="020B0604020202020204" pitchFamily="34" charset="0"/>
              <a:buChar char="•"/>
              <a:defRPr/>
            </a:pPr>
            <a:r>
              <a:rPr lang="en-US" sz="1600" dirty="0">
                <a:solidFill>
                  <a:srgbClr val="444444"/>
                </a:solidFill>
                <a:latin typeface="freight-sans-pro"/>
              </a:rPr>
              <a:t>…Although the plain language of the CWA imposes a non-discretionary duty on EPA to review its regulations on a biennial basis, it does not mandate that EPA also identify and regulate sewage-sludge pollutants within the same time frame. And neither the Biennial Report nor EPA’s failure to list pollutants in that report constitutes a final agency action subject to APA review.</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Texas farmers and PEER appealed and is now before a federal appellate court. </a:t>
            </a:r>
          </a:p>
        </p:txBody>
      </p:sp>
      <p:sp>
        <p:nvSpPr>
          <p:cNvPr id="2" name="Slide Number Placeholder 1">
            <a:extLst>
              <a:ext uri="{FF2B5EF4-FFF2-40B4-BE49-F238E27FC236}">
                <a16:creationId xmlns:a16="http://schemas.microsoft.com/office/drawing/2014/main" id="{434B18B4-BE8E-BE0B-A638-DD9D418969C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5042792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F2F14-A305-A2F5-C0A1-855606D92A3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7BCDA0F-2AF8-76E5-4582-39C9C71DDBB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1EA91CA4-E103-3E94-0538-C355F6B3A10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Waste Disposal/Alleged Future Damages: Federal Court (Mississippi) Addresses Landfill Owners' Judicial Action Against Generator</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DA386EA6-909E-88EA-9AB3-A01B296974DE}"/>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A United States Federal District Court (N.D. Miss.) addressed in a February 4th Memorandum Opinion an issue arising out of the past disposal of remediated soils and associated materials into a landfill. See LEFLORE COUNTY BOARD OF SUPERVISORS v. MERITOR, INC., ET AL, 2026 WL 297969.</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issue considered is whether the generator of the referenced soils and associated materials could be held liable for potential investigative and/or remedial expenses to be incurred by the landfill because of the alleged mischaracterization of the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Meritor, Inc. disposed of approximately 7,243 tons of buff-compound soils and associated materials from the Moose Lodge Road Disposal Area (“MLRDA”) in Grenada, Mississippi.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disposal is stated to have occurred pursuant to a Removal Work Plan prepared by MI's consultant.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Removal Workplan was reviewed and approved by the Mississippi Department of Environmental Quality.</a:t>
            </a: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5D1C6B3F-D3A6-B26F-B3B5-94990F4787A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16</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51938241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BFDF6-E99E-2147-F8B1-58E7D03658A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517E589-83CC-4AED-8415-13CB4BC551E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7F35C23-2F6B-DD9B-352C-64702A910827}"/>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Waste Disposal/Alleged Future Damages: Federal Court (Mississippi) Addresses Landfill Owners' Judicial Action Against Generator</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AA97A6B-AF6C-9080-C83A-18E45D61BA9B}"/>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MDEQ issued a written a “Non-Hazardous Determination” concluding that the buff compound and contaminated soils did not contain listed hazardous waste and could be managed as nonhazardous “special waste”. provided they did not exhibit a hazardous characteristic.</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Approximately 20 years later, the Leflore County Board of Supervisors filed suit in federal court alleging that the waste was hazardous. As a result, Leflore County alleged that MI’s disposal of the waste:</a:t>
            </a:r>
          </a:p>
          <a:p>
            <a:pPr marL="1200150" lvl="3" indent="-285750">
              <a:buFont typeface="Arial" panose="020B0604020202020204" pitchFamily="34" charset="0"/>
              <a:buChar char="•"/>
              <a:defRPr/>
            </a:pPr>
            <a:r>
              <a:rPr lang="en-US" sz="1600" dirty="0">
                <a:solidFill>
                  <a:srgbClr val="444444"/>
                </a:solidFill>
                <a:latin typeface="freight-sans-pro"/>
              </a:rPr>
              <a:t>… caused the County to incur—or in the future might incur—investigative and remedial expenses.</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holds that the threshold defect in Leflore County’s judicial action is the absence of proof of legally cognizable damages. The Court held that there is a requirement to:</a:t>
            </a:r>
          </a:p>
          <a:p>
            <a:pPr marL="742950" lvl="2" indent="-285750">
              <a:buFont typeface="Arial" panose="020B0604020202020204" pitchFamily="34" charset="0"/>
              <a:buChar char="•"/>
              <a:defRPr/>
            </a:pPr>
            <a:r>
              <a:rPr lang="en-US" sz="1600" dirty="0">
                <a:solidFill>
                  <a:srgbClr val="444444"/>
                </a:solidFill>
                <a:latin typeface="freight-sans-pro"/>
              </a:rPr>
              <a:t>Show an actual, present injury (Harm that might exist/arise in the future is insufficient).</a:t>
            </a:r>
          </a:p>
        </p:txBody>
      </p:sp>
      <p:sp>
        <p:nvSpPr>
          <p:cNvPr id="2" name="Slide Number Placeholder 1">
            <a:extLst>
              <a:ext uri="{FF2B5EF4-FFF2-40B4-BE49-F238E27FC236}">
                <a16:creationId xmlns:a16="http://schemas.microsoft.com/office/drawing/2014/main" id="{FE98E910-4478-445A-F26A-8F7DA9E2A91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17</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79433537"/>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73E3-5CCC-E83C-519C-929E2B28317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B12A13A-F89D-D890-B57D-F501C936A1B3}"/>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69990F9-B06F-552D-73CE-BCF39455EE69}"/>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Waste Disposal/Alleged Future Damages: Federal Court (Mississippi) Addresses Landfill Owners' Judicial Action Against Generator</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5C02C12D-5FA2-B92F-930F-9F394F9C9FD5}"/>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allegation that the prior disposal contained hazardous constituents or an investigation/remediation might have to be undertaken is characterized by the Court as “entirely hypothetical.”</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bases this conclusion on the following:</a:t>
            </a:r>
          </a:p>
          <a:p>
            <a:pPr marL="1200150" lvl="3" indent="-285750">
              <a:buFont typeface="Arial" panose="020B0604020202020204" pitchFamily="34" charset="0"/>
              <a:buChar char="•"/>
              <a:defRPr/>
            </a:pPr>
            <a:r>
              <a:rPr lang="en-US" sz="1600" dirty="0">
                <a:solidFill>
                  <a:srgbClr val="444444"/>
                </a:solidFill>
                <a:latin typeface="freight-sans-pro"/>
              </a:rPr>
              <a:t>Absence of sampling, testing, or subsurface investigation at the landfill directed at the disposed material and inability to identify the location of the material within the landfill footprint.</a:t>
            </a:r>
          </a:p>
          <a:p>
            <a:pPr marL="1200150" lvl="3" indent="-285750">
              <a:buFont typeface="Arial" panose="020B0604020202020204" pitchFamily="34" charset="0"/>
              <a:buChar char="•"/>
              <a:defRPr/>
            </a:pPr>
            <a:r>
              <a:rPr lang="en-US" sz="1600" dirty="0">
                <a:solidFill>
                  <a:srgbClr val="444444"/>
                </a:solidFill>
                <a:latin typeface="freight-sans-pro"/>
              </a:rPr>
              <a:t>Absence of regulatory consequence since MDEQ has issued no notice of violation, directive, compliance order, or request for additional investigation/corrective action.</a:t>
            </a:r>
          </a:p>
          <a:p>
            <a:pPr marL="1200150" lvl="3" indent="-285750">
              <a:buFont typeface="Arial" panose="020B0604020202020204" pitchFamily="34" charset="0"/>
              <a:buChar char="•"/>
              <a:defRPr/>
            </a:pPr>
            <a:r>
              <a:rPr lang="en-US" sz="1600" dirty="0">
                <a:solidFill>
                  <a:srgbClr val="444444"/>
                </a:solidFill>
                <a:latin typeface="freight-sans-pro"/>
              </a:rPr>
              <a:t>No evidence of property damage or loss of use as the landfill continues to operate with the same capacity.</a:t>
            </a:r>
          </a:p>
          <a:p>
            <a:pPr marL="1200150" lvl="3" indent="-285750">
              <a:buFont typeface="Arial" panose="020B0604020202020204" pitchFamily="34" charset="0"/>
              <a:buChar char="•"/>
              <a:defRPr/>
            </a:pPr>
            <a:r>
              <a:rPr lang="en-US" sz="1600" dirty="0">
                <a:solidFill>
                  <a:srgbClr val="444444"/>
                </a:solidFill>
                <a:latin typeface="freight-sans-pro"/>
              </a:rPr>
              <a:t>No evidence of diminution in value, nor have any third-party claims been asserted against Leflore County, meaning there is no present economic injury.</a:t>
            </a:r>
          </a:p>
        </p:txBody>
      </p:sp>
      <p:sp>
        <p:nvSpPr>
          <p:cNvPr id="2" name="Slide Number Placeholder 1">
            <a:extLst>
              <a:ext uri="{FF2B5EF4-FFF2-40B4-BE49-F238E27FC236}">
                <a16:creationId xmlns:a16="http://schemas.microsoft.com/office/drawing/2014/main" id="{C95BC98F-FE73-FF51-0866-0A4FC949CD4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7070226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DD6B6-E576-4218-9BEB-9E4A12A745D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63A3C55-9FEC-EB27-28F1-6EA7FFCADA05}"/>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BBCA929A-C7F1-4740-1E5D-E93B341CF49B}"/>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Antitrust/Consumer Protection: Five State Attorney Generals Allege Violations by Environmental Organizations Promoting Recycling Standards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5372AA30-D4AA-F920-6FDB-1C9A8A8B5585}"/>
              </a:ext>
            </a:extLst>
          </p:cNvPr>
          <p:cNvSpPr txBox="1">
            <a:spLocks noChangeArrowheads="1"/>
          </p:cNvSpPr>
          <p:nvPr/>
        </p:nvSpPr>
        <p:spPr bwMode="auto">
          <a:xfrm>
            <a:off x="685800" y="1743456"/>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Attorney Generals for five states transmitted October 29th letters to several environmental organizations alleging that they are violating federal and state antitrust laws.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Attorney Generals from the following states signed the letters:</a:t>
            </a:r>
          </a:p>
          <a:p>
            <a:pPr marL="1200150" lvl="3" indent="-285750">
              <a:buFont typeface="Arial" panose="020B0604020202020204" pitchFamily="34" charset="0"/>
              <a:buChar char="•"/>
              <a:defRPr/>
            </a:pPr>
            <a:r>
              <a:rPr lang="en-US" sz="1600" dirty="0">
                <a:solidFill>
                  <a:srgbClr val="444444"/>
                </a:solidFill>
                <a:latin typeface="freight-sans-pro"/>
              </a:rPr>
              <a:t>Florida</a:t>
            </a:r>
          </a:p>
          <a:p>
            <a:pPr marL="1200150" lvl="3" indent="-285750">
              <a:buFont typeface="Arial" panose="020B0604020202020204" pitchFamily="34" charset="0"/>
              <a:buChar char="•"/>
              <a:defRPr/>
            </a:pPr>
            <a:r>
              <a:rPr lang="en-US" sz="1600" dirty="0">
                <a:solidFill>
                  <a:srgbClr val="444444"/>
                </a:solidFill>
                <a:latin typeface="freight-sans-pro"/>
              </a:rPr>
              <a:t>Texas</a:t>
            </a:r>
          </a:p>
          <a:p>
            <a:pPr marL="1200150" lvl="3" indent="-285750">
              <a:buFont typeface="Arial" panose="020B0604020202020204" pitchFamily="34" charset="0"/>
              <a:buChar char="•"/>
              <a:defRPr/>
            </a:pPr>
            <a:r>
              <a:rPr lang="en-US" sz="1600" dirty="0">
                <a:solidFill>
                  <a:srgbClr val="444444"/>
                </a:solidFill>
                <a:latin typeface="freight-sans-pro"/>
              </a:rPr>
              <a:t>Iowa</a:t>
            </a:r>
          </a:p>
          <a:p>
            <a:pPr marL="1200150" lvl="3" indent="-285750">
              <a:buFont typeface="Arial" panose="020B0604020202020204" pitchFamily="34" charset="0"/>
              <a:buChar char="•"/>
              <a:defRPr/>
            </a:pPr>
            <a:r>
              <a:rPr lang="en-US" sz="1600" dirty="0">
                <a:solidFill>
                  <a:srgbClr val="444444"/>
                </a:solidFill>
                <a:latin typeface="freight-sans-pro"/>
              </a:rPr>
              <a:t>Nebraska</a:t>
            </a:r>
          </a:p>
          <a:p>
            <a:pPr marL="1200150" lvl="3" indent="-285750">
              <a:buFont typeface="Arial" panose="020B0604020202020204" pitchFamily="34" charset="0"/>
              <a:buChar char="•"/>
              <a:defRPr/>
            </a:pPr>
            <a:r>
              <a:rPr lang="en-US" sz="1600" dirty="0">
                <a:solidFill>
                  <a:srgbClr val="444444"/>
                </a:solidFill>
                <a:latin typeface="freight-sans-pro"/>
              </a:rPr>
              <a:t>Montana</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organizations receiving the letters include:</a:t>
            </a:r>
          </a:p>
          <a:p>
            <a:pPr marL="1200150" lvl="3" indent="-285750">
              <a:buFont typeface="Arial" panose="020B0604020202020204" pitchFamily="34" charset="0"/>
              <a:buChar char="•"/>
              <a:defRPr/>
            </a:pPr>
            <a:r>
              <a:rPr lang="en-US" sz="1600" dirty="0">
                <a:solidFill>
                  <a:srgbClr val="444444"/>
                </a:solidFill>
                <a:latin typeface="freight-sans-pro"/>
              </a:rPr>
              <a:t>U.S. Plastics Pact Inc.</a:t>
            </a:r>
          </a:p>
          <a:p>
            <a:pPr marL="1200150" lvl="3" indent="-285750">
              <a:buFont typeface="Arial" panose="020B0604020202020204" pitchFamily="34" charset="0"/>
              <a:buChar char="•"/>
              <a:defRPr/>
            </a:pPr>
            <a:r>
              <a:rPr lang="en-US" sz="1600" dirty="0">
                <a:solidFill>
                  <a:srgbClr val="444444"/>
                </a:solidFill>
                <a:latin typeface="freight-sans-pro"/>
              </a:rPr>
              <a:t>The Consumer Goods Forum</a:t>
            </a:r>
          </a:p>
          <a:p>
            <a:pPr marL="1200150" lvl="3" indent="-285750">
              <a:buFont typeface="Arial" panose="020B0604020202020204" pitchFamily="34" charset="0"/>
              <a:buChar char="•"/>
              <a:defRPr/>
            </a:pPr>
            <a:r>
              <a:rPr lang="en-US" sz="1600" dirty="0">
                <a:solidFill>
                  <a:srgbClr val="444444"/>
                </a:solidFill>
                <a:latin typeface="freight-sans-pro"/>
              </a:rPr>
              <a:t>Green Blue Institute</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E20DC61F-8286-5819-8579-C2BFCC8B029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19</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27823960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lgn="ctr" eaLnBrk="1" hangingPunct="1">
              <a:defRPr/>
            </a:pPr>
            <a:endParaRPr kumimoji="0" lang="en-US" sz="4400" b="1" i="0" u="none" strike="noStrike" kern="0" cap="none" spc="0" normalizeH="0" baseline="0" noProof="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800100" y="1524000"/>
            <a:ext cx="75438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lgn="ctr" eaLnBrk="1" hangingPunct="1">
              <a:spcBef>
                <a:spcPct val="20000"/>
              </a:spcBef>
              <a:defRPr/>
            </a:pPr>
            <a:endParaRPr kumimoji="0" lang="en-US" sz="1600" b="0" u="none" strike="noStrike" kern="0" cap="none" spc="0" normalizeH="0" baseline="0" noProof="0">
              <a:ln>
                <a:noFill/>
              </a:ln>
              <a:solidFill>
                <a:srgbClr val="00529F"/>
              </a:solidFill>
              <a:effectLst/>
              <a:uLnTx/>
              <a:uFillTx/>
              <a:latin typeface="+mn-lt"/>
              <a:ea typeface="+mn-ea"/>
              <a:cs typeface="+mn-cs"/>
            </a:endParaRP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Walter G. Wright</a:t>
            </a:r>
          </a:p>
          <a:p>
            <a:pPr marR="0" lvl="0" algn="ctr" defTabSz="914400" rtl="0" eaLnBrk="1" fontAlgn="base" latinLnBrk="0" hangingPunct="1">
              <a:lnSpc>
                <a:spcPct val="100000"/>
              </a:lnSpc>
              <a:spcBef>
                <a:spcPct val="20000"/>
              </a:spcBef>
              <a:spcAft>
                <a:spcPct val="0"/>
              </a:spcAft>
              <a:buClrTx/>
              <a:buSzTx/>
              <a:defRPr/>
            </a:pPr>
            <a:r>
              <a:rPr kumimoji="0" lang="en-US" sz="2800" b="0" i="0" u="none" strike="noStrike" kern="0" cap="none" spc="0" normalizeH="0" baseline="0" noProof="0">
                <a:ln>
                  <a:noFill/>
                </a:ln>
                <a:solidFill>
                  <a:srgbClr val="00529F"/>
                </a:solidFill>
                <a:effectLst/>
                <a:uLnTx/>
                <a:uFillTx/>
                <a:latin typeface="+mn-lt"/>
                <a:ea typeface="+mn-ea"/>
              </a:rPr>
              <a:t>Mitchell, Williams, Selig, Gates</a:t>
            </a:r>
            <a:r>
              <a:rPr kumimoji="0" lang="en-US" sz="2800" b="0" i="0" u="none" strike="noStrike" kern="0" cap="none" spc="0" normalizeH="0" noProof="0">
                <a:ln>
                  <a:noFill/>
                </a:ln>
                <a:solidFill>
                  <a:srgbClr val="00529F"/>
                </a:solidFill>
                <a:effectLst/>
                <a:uLnTx/>
                <a:uFillTx/>
                <a:latin typeface="+mn-lt"/>
                <a:ea typeface="+mn-ea"/>
              </a:rPr>
              <a:t>  &amp; Woodyard</a:t>
            </a:r>
          </a:p>
          <a:p>
            <a:pPr marR="0" lvl="0" algn="ctr" defTabSz="914400" rtl="0" eaLnBrk="1" fontAlgn="base" latinLnBrk="0" hangingPunct="1">
              <a:lnSpc>
                <a:spcPct val="100000"/>
              </a:lnSpc>
              <a:spcBef>
                <a:spcPct val="20000"/>
              </a:spcBef>
              <a:spcAft>
                <a:spcPct val="0"/>
              </a:spcAft>
              <a:buClrTx/>
              <a:buSzTx/>
              <a:defRPr/>
            </a:pPr>
            <a:endParaRPr lang="en-US" sz="2800" kern="0">
              <a:solidFill>
                <a:srgbClr val="00529F"/>
              </a:solidFill>
              <a:latin typeface="+mn-lt"/>
              <a:ea typeface="+mn-ea"/>
            </a:endParaRP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501-688-8839</a:t>
            </a:r>
          </a:p>
          <a:p>
            <a:pPr marR="0" lvl="0" algn="ctr" defTabSz="914400" rtl="0" eaLnBrk="1" fontAlgn="base" latinLnBrk="0" hangingPunct="1">
              <a:lnSpc>
                <a:spcPct val="100000"/>
              </a:lnSpc>
              <a:spcBef>
                <a:spcPct val="20000"/>
              </a:spcBef>
              <a:spcAft>
                <a:spcPct val="0"/>
              </a:spcAft>
              <a:buClrTx/>
              <a:buSzTx/>
              <a:defRPr/>
            </a:pPr>
            <a:r>
              <a:rPr lang="en-US" sz="2800" kern="0">
                <a:solidFill>
                  <a:srgbClr val="00529F"/>
                </a:solidFill>
                <a:latin typeface="+mn-lt"/>
                <a:ea typeface="+mn-ea"/>
              </a:rPr>
              <a:t>wwright@mwlaw.com</a:t>
            </a: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2</a:t>
            </a:fld>
            <a:endParaRPr lang="en-US"/>
          </a:p>
        </p:txBody>
      </p:sp>
    </p:spTree>
    <p:extLst>
      <p:ext uri="{BB962C8B-B14F-4D97-AF65-F5344CB8AC3E}">
        <p14:creationId xmlns:p14="http://schemas.microsoft.com/office/powerpoint/2010/main" val="28822136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55B10-FF9F-6FC0-34FF-9F4766C9C6E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6E4A91D-AFB6-9126-2A14-904E34670C96}"/>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554620C7-9840-2FD9-0C17-5BAA06344D06}"/>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Antitrust/Consumer Protection: Five State Attorney Generals Allege Violations by Environmental Organizations Promoting Recycling Standards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45DBEAB1-B32E-95DC-C581-045C06B8CCA0}"/>
              </a:ext>
            </a:extLst>
          </p:cNvPr>
          <p:cNvSpPr txBox="1">
            <a:spLocks noChangeArrowheads="1"/>
          </p:cNvSpPr>
          <p:nvPr/>
        </p:nvSpPr>
        <p:spPr bwMode="auto">
          <a:xfrm>
            <a:off x="685800" y="1743456"/>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AG’s allege that the three Environmental Organizations are pressuring corporations to align on restrictive plastic production and packaging standards. They further allege that such actions could unlawfully:</a:t>
            </a:r>
          </a:p>
          <a:p>
            <a:pPr marL="1200150" lvl="3" indent="-285750">
              <a:buFont typeface="Arial" panose="020B0604020202020204" pitchFamily="34" charset="0"/>
              <a:buChar char="•"/>
              <a:defRPr/>
            </a:pPr>
            <a:r>
              <a:rPr lang="en-US" sz="1600" dirty="0">
                <a:solidFill>
                  <a:srgbClr val="444444"/>
                </a:solidFill>
                <a:latin typeface="freight-sans-pro"/>
              </a:rPr>
              <a:t>Restrain competition.</a:t>
            </a:r>
          </a:p>
          <a:p>
            <a:pPr marL="1200150" lvl="3" indent="-285750">
              <a:buFont typeface="Arial" panose="020B0604020202020204" pitchFamily="34" charset="0"/>
              <a:buChar char="•"/>
              <a:defRPr/>
            </a:pPr>
            <a:r>
              <a:rPr lang="en-US" sz="1600" dirty="0">
                <a:solidFill>
                  <a:srgbClr val="444444"/>
                </a:solidFill>
                <a:latin typeface="freight-sans-pro"/>
              </a:rPr>
              <a:t>Increase costs.</a:t>
            </a:r>
          </a:p>
          <a:p>
            <a:pPr marL="1200150" lvl="3" indent="-285750">
              <a:buFont typeface="Arial" panose="020B0604020202020204" pitchFamily="34" charset="0"/>
              <a:buChar char="•"/>
              <a:defRPr/>
            </a:pPr>
            <a:r>
              <a:rPr lang="en-US" sz="1600" dirty="0">
                <a:solidFill>
                  <a:srgbClr val="444444"/>
                </a:solidFill>
                <a:latin typeface="freight-sans-pro"/>
              </a:rPr>
              <a:t>Limit consumer choice.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Environmental Organizations are alleged to be doing so by collectively dictating what materials are deemed “recyclable” and setting uniform production and packaging targets, distorting product quality and driving up prices for consumers. </a:t>
            </a:r>
          </a:p>
        </p:txBody>
      </p:sp>
      <p:sp>
        <p:nvSpPr>
          <p:cNvPr id="2" name="Slide Number Placeholder 1">
            <a:extLst>
              <a:ext uri="{FF2B5EF4-FFF2-40B4-BE49-F238E27FC236}">
                <a16:creationId xmlns:a16="http://schemas.microsoft.com/office/drawing/2014/main" id="{44D2A936-926B-0790-1CC4-630FBD47503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20</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43135567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F0F38-2951-0851-90F9-ABE8C769986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1CEA490-680B-731B-7024-CA6AA855889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A78828C-6D35-862B-5628-AAA162622087}"/>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 Removal Service/Temporary Waste Projects: Arkansas Supreme Court Addresses Whether City of Holiday Island Can Exclude Supplemental Waste Management Services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1F5B038F-4BA9-BF5A-20CF-5D2D7DBC0137}"/>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Supreme Court of Arkansas addressed in a December 4th Opinion an issue involving a municipality’s authority to exclude other waste management providers. See 2025 Ark. 194.</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question considered is whether the Arkansas Solid Waste Management Act provides the municipality the ability to select a waste provider and exclude all other providers.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Steven Hendrick and X-Dumpsters filed a Complaint in Carroll County, Arkansas Circuit Court against the City of Holiday Island, Arkansas alleging a violation of civil rights under the Arkansas Constitution. See Case NO. 08WCV-23-85.</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Complaint alleged that an ordinance adopted by the Holiday Island City Council violates the Arkansas Constitution’s prohibition on monopolies and guarantees Plaintiffs’ due process.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Plaintiffs’ business is described as delivering portable dumpsters to job sites for individuals to dispose of construction or other waste. </a:t>
            </a:r>
          </a:p>
        </p:txBody>
      </p:sp>
      <p:sp>
        <p:nvSpPr>
          <p:cNvPr id="2" name="Slide Number Placeholder 1">
            <a:extLst>
              <a:ext uri="{FF2B5EF4-FFF2-40B4-BE49-F238E27FC236}">
                <a16:creationId xmlns:a16="http://schemas.microsoft.com/office/drawing/2014/main" id="{37D97586-2F32-F392-7CC5-D1AF71D50B5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21</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84967357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87EE8-4271-6637-A6D4-A2F61C61D1C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F98168B-8B87-4ED9-842D-92F2821F4FB7}"/>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163778FD-A23A-6CAB-47A8-B5770A9CD7A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 Removal Service/Temporary Waste Projects: Arkansas Supreme Court Addresses Whether City of Holiday Island Can Exclude Supplemental Waste Management Services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3BFA5B5-BA24-D44D-EC0C-58A4A4AABD82}"/>
              </a:ext>
            </a:extLst>
          </p:cNvPr>
          <p:cNvSpPr txBox="1">
            <a:spLocks noChangeArrowheads="1"/>
          </p:cNvSpPr>
          <p:nvPr/>
        </p:nvSpPr>
        <p:spPr bwMode="auto">
          <a:xfrm>
            <a:off x="6858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business is stated to be licensed under the Solid Waste Hauler Licensing Program of the Carroll County Solid Waste District to collect/dispose of solid waste in Carroll County.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Individuals rent the dumpsters to be filled and subsequently picked up by Plaintiffs within 10 days unless otherwise agreed upon.</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Complaint alleged that Ordinance 202-004, which was adopted by the Holiday Island City Council, requires all residents and businesses within the City to contract with a selected entity for the collection of solid waste in Holiday Island.</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Ordinance authorizes the City Council to award an exclusive franchise for the collection of solid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selected contractor is the Carroll County Solid Waste District.</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Complaint alleged that:</a:t>
            </a:r>
          </a:p>
          <a:p>
            <a:pPr marL="1200150" lvl="3" indent="-285750">
              <a:buFont typeface="Arial" panose="020B0604020202020204" pitchFamily="34" charset="0"/>
              <a:buChar char="•"/>
              <a:defRPr/>
            </a:pPr>
            <a:r>
              <a:rPr lang="en-US" sz="1600" dirty="0">
                <a:solidFill>
                  <a:srgbClr val="444444"/>
                </a:solidFill>
                <a:latin typeface="freight-sans-pro"/>
              </a:rPr>
              <a:t>There is no legitimate basis for the exclusive monopoly granted to Carroll County Waste Management District.</a:t>
            </a:r>
          </a:p>
          <a:p>
            <a:pPr marL="1200150" lvl="3" indent="-285750">
              <a:buFont typeface="Arial" panose="020B0604020202020204" pitchFamily="34" charset="0"/>
              <a:buChar char="•"/>
              <a:defRPr/>
            </a:pPr>
            <a:r>
              <a:rPr lang="en-US" sz="1600" dirty="0">
                <a:solidFill>
                  <a:srgbClr val="444444"/>
                </a:solidFill>
                <a:latin typeface="freight-sans-pro"/>
              </a:rPr>
              <a:t>Violation of the Arkansas Constitution’s prohibition against monopolies.</a:t>
            </a:r>
          </a:p>
          <a:p>
            <a:pPr marL="1200150" lvl="3" indent="-285750">
              <a:buFont typeface="Arial" panose="020B0604020202020204" pitchFamily="34" charset="0"/>
              <a:buChar char="•"/>
              <a:defRPr/>
            </a:pPr>
            <a:r>
              <a:rPr lang="en-US" sz="1600" dirty="0">
                <a:solidFill>
                  <a:srgbClr val="444444"/>
                </a:solidFill>
                <a:latin typeface="freight-sans-pro"/>
              </a:rPr>
              <a:t>Violation of the Arkansas Constitution’s guarantee of due process.</a:t>
            </a:r>
          </a:p>
          <a:p>
            <a:pPr marL="1200150" lvl="3" indent="-285750">
              <a:buFont typeface="Arial" panose="020B0604020202020204" pitchFamily="34" charset="0"/>
              <a:buChar char="•"/>
              <a:defRPr/>
            </a:pPr>
            <a:r>
              <a:rPr lang="en-US" sz="1600" dirty="0">
                <a:solidFill>
                  <a:srgbClr val="444444"/>
                </a:solidFill>
                <a:latin typeface="freight-sans-pro"/>
              </a:rPr>
              <a:t>Violation of the Arkansas Constitution’s guarantee of the fundamental of life, liberty, and property.</a:t>
            </a:r>
          </a:p>
        </p:txBody>
      </p:sp>
      <p:sp>
        <p:nvSpPr>
          <p:cNvPr id="2" name="Slide Number Placeholder 1">
            <a:extLst>
              <a:ext uri="{FF2B5EF4-FFF2-40B4-BE49-F238E27FC236}">
                <a16:creationId xmlns:a16="http://schemas.microsoft.com/office/drawing/2014/main" id="{E04A04E7-BE7D-DD3A-BB3F-FA4BD0E29FD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22</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84069219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BADE5-C4F8-32B2-D64A-AE2993C26D4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CCCFB5C-C3B4-E4B8-28E3-0ECE7E5104D4}"/>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A936A3D-895F-E108-6DAB-2D969B02817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 Removal Service/Temporary Waste Projects: Arkansas Supreme Court Addresses Whether City of Holiday Island Can Exclude Supplemental Waste Management Services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50AF2756-A0AD-B31E-7993-47187339C1FB}"/>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SCT framed the issue as whether:</a:t>
            </a:r>
          </a:p>
          <a:p>
            <a:pPr marL="742950" lvl="2" indent="-285750">
              <a:buFont typeface="Arial" panose="020B0604020202020204" pitchFamily="34" charset="0"/>
              <a:buChar char="•"/>
              <a:defRPr/>
            </a:pPr>
            <a:r>
              <a:rPr lang="en-US" sz="1600" dirty="0">
                <a:solidFill>
                  <a:srgbClr val="444444"/>
                </a:solidFill>
                <a:latin typeface="freight-sans-pro"/>
              </a:rPr>
              <a:t>… the General Assembly has authorized Holiday Island’s actions – and only if it has to do what we need to decide the broader Constitutional question about whether Holiday Island’s actions violates the prohibition on monopolies.</a:t>
            </a:r>
          </a:p>
          <a:p>
            <a:pPr marL="742950" lvl="2"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Holiday Island argued that the Act provides it the power to select a single waste-removal provider and bar anyone from providing any kind of solid-waste-removal services. </a:t>
            </a:r>
            <a:br>
              <a:rPr lang="en-US" sz="1600" dirty="0">
                <a:solidFill>
                  <a:srgbClr val="444444"/>
                </a:solidFill>
                <a:latin typeface="freight-sans-pro"/>
              </a:rPr>
            </a:br>
            <a:endParaRPr lang="en-US" sz="1600" dirty="0">
              <a:solidFill>
                <a:srgbClr val="444444"/>
              </a:solidFill>
              <a:latin typeface="freight-sans-pro"/>
            </a:endParaRPr>
          </a:p>
          <a:p>
            <a:pPr marL="0" lvl="1">
              <a:defRPr/>
            </a:pPr>
            <a:r>
              <a:rPr lang="en-US" sz="1600" dirty="0">
                <a:solidFill>
                  <a:srgbClr val="444444"/>
                </a:solidFill>
                <a:latin typeface="freight-sans-pro"/>
              </a:rPr>
              <a:t>The SCT states that nothing in the Act states that a municipality opting to contract with a single provider can bar City residents from using other providers to collect solid waste.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It is interpreted to simply permit municipalities to contract with one or more contractors capable of collecting and disposing of the City’s solid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SCT interprets the Act as merely requiring:</a:t>
            </a:r>
          </a:p>
          <a:p>
            <a:pPr marL="1200150" lvl="3" indent="-285750">
              <a:buFont typeface="Arial" panose="020B0604020202020204" pitchFamily="34" charset="0"/>
              <a:buChar char="•"/>
              <a:defRPr/>
            </a:pPr>
            <a:r>
              <a:rPr lang="en-US" sz="1600" dirty="0">
                <a:solidFill>
                  <a:srgbClr val="444444"/>
                </a:solidFill>
                <a:latin typeface="freight-sans-pro"/>
              </a:rPr>
              <a:t>… the city to ensure a trash collection, and no one suggests that the existence of supplemental providers, like X-Dumpsters, prevents the city from doing that.</a:t>
            </a:r>
          </a:p>
        </p:txBody>
      </p:sp>
      <p:sp>
        <p:nvSpPr>
          <p:cNvPr id="2" name="Slide Number Placeholder 1">
            <a:extLst>
              <a:ext uri="{FF2B5EF4-FFF2-40B4-BE49-F238E27FC236}">
                <a16:creationId xmlns:a16="http://schemas.microsoft.com/office/drawing/2014/main" id="{44FCF206-3A0C-15C0-E640-A6AFC970F18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23</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87052784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3B4D2-A5EA-73F4-C41D-CB94CF409F6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EE99800-F1CD-9F6B-7B04-46129A52147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CA73D187-D7C3-CB8D-FE26-57742263BC2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 Removal Service/Temporary Waste Projects: Arkansas Supreme Court Addresses Whether City of Holiday Island Can Exclude Supplemental Waste Management Services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8D6C0919-9386-3A73-AD9D-3A47BD175166}"/>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Therefore, the SCT rejects Holiday Island’s argument that Section 8-6-211 of the Act authorizes it to bar alternative supplemental solid-waste-removal providers.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City is held to have lacked the statutory authority to enact the portion of the Ordinance barring City residents from contracting with X-Dumpsters or to provide solid-waste-removal services. </a:t>
            </a:r>
          </a:p>
        </p:txBody>
      </p:sp>
      <p:sp>
        <p:nvSpPr>
          <p:cNvPr id="2" name="Slide Number Placeholder 1">
            <a:extLst>
              <a:ext uri="{FF2B5EF4-FFF2-40B4-BE49-F238E27FC236}">
                <a16:creationId xmlns:a16="http://schemas.microsoft.com/office/drawing/2014/main" id="{1A898097-7904-C7DA-A7FD-AFBA2E217AF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24</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61687581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41256-D94D-F93C-FA3F-F6123094208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73C796C-2241-3AC9-9995-DDC846D098F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8EB0DBD0-E990-5160-FBB7-79B8B0C897FF}"/>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Trespass/Nuisance: Family Trust Files Benton County, Arkansas Circuit Court Action Lowell Facility Alleging Illegal Mining/Dumping</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05C3D794-CAAC-CB1E-5DEC-6E2E7BDE9407}"/>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Trustees of the McJunkins Family Trust U/A filed a November 11th pleading in the Circuit Court of Benton County, Arkansas styled:</a:t>
            </a:r>
          </a:p>
          <a:p>
            <a:pPr marL="1200150" lvl="3" indent="-285750">
              <a:buFont typeface="Arial" panose="020B0604020202020204" pitchFamily="34" charset="0"/>
              <a:buChar char="•"/>
              <a:defRPr/>
            </a:pPr>
            <a:r>
              <a:rPr lang="en-US" sz="1600" i="1" dirty="0">
                <a:solidFill>
                  <a:srgbClr val="444444"/>
                </a:solidFill>
                <a:latin typeface="freight-sans-pro"/>
              </a:rPr>
              <a:t>Complaint at Law and Request for Injunctive Relief with Request for Emergency Hearing for Issuance of Temporary Restraining Order.</a:t>
            </a:r>
          </a:p>
          <a:p>
            <a:pPr marL="1200150" lvl="3" indent="-285750">
              <a:buFont typeface="Arial" panose="020B0604020202020204" pitchFamily="34" charset="0"/>
              <a:buChar char="•"/>
              <a:defRPr/>
            </a:pPr>
            <a:endParaRPr lang="en-US" sz="1600" i="1" dirty="0">
              <a:solidFill>
                <a:srgbClr val="444444"/>
              </a:solidFill>
              <a:latin typeface="freight-sans-pro"/>
            </a:endParaRPr>
          </a:p>
          <a:p>
            <a:pPr marL="0" lvl="1">
              <a:defRPr/>
            </a:pPr>
            <a:r>
              <a:rPr lang="en-US" sz="1600" dirty="0">
                <a:solidFill>
                  <a:srgbClr val="444444"/>
                </a:solidFill>
                <a:latin typeface="freight-sans-pro"/>
              </a:rPr>
              <a:t>The Complaint was filed against W C &amp; Associates and Walter Martinez.</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Complaint filed by the Trust seeks injunctive relief against WC and Walter with regard to lands adjacent to the Trust in Lowell, Arkansas. The pleading also requests that the Court set the matter for an emergency hearing on whether or not to enter:</a:t>
            </a:r>
          </a:p>
          <a:p>
            <a:pPr marL="1200150" lvl="3" indent="-285750">
              <a:buFont typeface="Arial" panose="020B0604020202020204" pitchFamily="34" charset="0"/>
              <a:buChar char="•"/>
              <a:defRPr/>
            </a:pPr>
            <a:r>
              <a:rPr lang="en-US" sz="1600" dirty="0">
                <a:solidFill>
                  <a:srgbClr val="444444"/>
                </a:solidFill>
                <a:latin typeface="freight-sans-pro"/>
              </a:rPr>
              <a:t>… a temporary restraining order pendente lite due to Defendants operating an office, shop, dump truck service building, and an illegal mining and dumping operation.</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Trust seeks alleged restoration damages with alternative claims for damages involving its real property in Lowell, Arkansas.</a:t>
            </a:r>
          </a:p>
        </p:txBody>
      </p:sp>
      <p:sp>
        <p:nvSpPr>
          <p:cNvPr id="2" name="Slide Number Placeholder 1">
            <a:extLst>
              <a:ext uri="{FF2B5EF4-FFF2-40B4-BE49-F238E27FC236}">
                <a16:creationId xmlns:a16="http://schemas.microsoft.com/office/drawing/2014/main" id="{51662EF5-B89E-ACAC-8884-5A2E17F8AA1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3873698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239F7-C697-124F-441F-F4F5E329554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017CCFF-307E-48C4-8F51-C01CE9E46079}"/>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5FA0082-45B7-7BED-67BF-BDE5F6B228D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Trespass/Nuisance: Family Trust Files Benton County, Arkansas Circuit Court Action Lowell Facility Alleging Illegal Mining/Dumping</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DFD7EB35-419C-E917-5CA2-7CAC415C5297}"/>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They allege the following causes of action are pleaded:</a:t>
            </a:r>
          </a:p>
          <a:p>
            <a:pPr marL="1200150" lvl="3" indent="-285750">
              <a:buFont typeface="Arial" panose="020B0604020202020204" pitchFamily="34" charset="0"/>
              <a:buChar char="•"/>
              <a:defRPr/>
            </a:pPr>
            <a:r>
              <a:rPr lang="en-US" sz="1600" dirty="0">
                <a:solidFill>
                  <a:srgbClr val="444444"/>
                </a:solidFill>
                <a:latin typeface="freight-sans-pro"/>
              </a:rPr>
              <a:t>Private nuisance</a:t>
            </a:r>
          </a:p>
          <a:p>
            <a:pPr marL="1200150" lvl="3" indent="-285750">
              <a:buFont typeface="Arial" panose="020B0604020202020204" pitchFamily="34" charset="0"/>
              <a:buChar char="•"/>
              <a:defRPr/>
            </a:pPr>
            <a:r>
              <a:rPr lang="en-US" sz="1600" dirty="0">
                <a:solidFill>
                  <a:srgbClr val="444444"/>
                </a:solidFill>
                <a:latin typeface="freight-sans-pro"/>
              </a:rPr>
              <a:t>Trespass</a:t>
            </a:r>
          </a:p>
          <a:p>
            <a:pPr marL="1200150" lvl="3" indent="-285750">
              <a:buFont typeface="Arial" panose="020B0604020202020204" pitchFamily="34" charset="0"/>
              <a:buChar char="•"/>
              <a:defRPr/>
            </a:pPr>
            <a:r>
              <a:rPr lang="en-US" sz="1600" dirty="0">
                <a:solidFill>
                  <a:srgbClr val="444444"/>
                </a:solidFill>
                <a:latin typeface="freight-sans-pro"/>
              </a:rPr>
              <a:t>Negligence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Complaint further alleges that Walter is the Chief Officer of WC and began illegally stripping topsoil and other material from its property subsequent to its acquisition of the property in 2022.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It is alleged that:</a:t>
            </a:r>
          </a:p>
          <a:p>
            <a:pPr marL="1200150" lvl="3" indent="-285750">
              <a:buFont typeface="Arial" panose="020B0604020202020204" pitchFamily="34" charset="0"/>
              <a:buChar char="•"/>
              <a:defRPr/>
            </a:pPr>
            <a:r>
              <a:rPr lang="en-US" sz="1600" dirty="0">
                <a:solidFill>
                  <a:srgbClr val="444444"/>
                </a:solidFill>
                <a:latin typeface="freight-sans-pro"/>
              </a:rPr>
              <a:t>Dumping of waste products without proper containment threatens the health and welfare of the Trust and other adjacent landowners.</a:t>
            </a:r>
          </a:p>
          <a:p>
            <a:pPr marL="1200150" lvl="3" indent="-285750">
              <a:buFont typeface="Arial" panose="020B0604020202020204" pitchFamily="34" charset="0"/>
              <a:buChar char="•"/>
              <a:defRPr/>
            </a:pPr>
            <a:r>
              <a:rPr lang="en-US" sz="1600" dirty="0">
                <a:solidFill>
                  <a:srgbClr val="444444"/>
                </a:solidFill>
                <a:latin typeface="freight-sans-pro"/>
              </a:rPr>
              <a:t>W C and Walter have been sued by the Benton County Planning Board and Benton County for maintaining a nuisance.</a:t>
            </a:r>
          </a:p>
          <a:p>
            <a:pPr marL="1200150" lvl="3" indent="-285750">
              <a:buFont typeface="Arial" panose="020B0604020202020204" pitchFamily="34" charset="0"/>
              <a:buChar char="•"/>
              <a:defRPr/>
            </a:pPr>
            <a:r>
              <a:rPr lang="en-US" sz="1600" dirty="0">
                <a:solidFill>
                  <a:srgbClr val="444444"/>
                </a:solidFill>
                <a:latin typeface="freight-sans-pro"/>
              </a:rPr>
              <a:t>Excessive noise, stir up dust, and dump and bury all manner of items against Trust’s peace and dignity continues.</a:t>
            </a:r>
          </a:p>
        </p:txBody>
      </p:sp>
      <p:sp>
        <p:nvSpPr>
          <p:cNvPr id="2" name="Slide Number Placeholder 1">
            <a:extLst>
              <a:ext uri="{FF2B5EF4-FFF2-40B4-BE49-F238E27FC236}">
                <a16:creationId xmlns:a16="http://schemas.microsoft.com/office/drawing/2014/main" id="{8C55F397-9901-926E-1957-931426D38A2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26</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98510843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BC464-DF6F-D289-3380-D05DC9EA99D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FF9D260-E4FA-8E20-2DA2-B9136C5C6E7D}"/>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3F321056-E935-292F-F275-CFDEA0B1BB25}"/>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Reinforcing a Compliance First Orientation for Compliance Assurance in Civil Enforcement Activities: U.S. Environmental Protection Agency Memorandum</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196FADC8-96AB-5106-0043-4939973954B7}"/>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Memorandum is stated to reinforce:</a:t>
            </a:r>
          </a:p>
          <a:p>
            <a:pPr marL="1200150" lvl="3" indent="-285750">
              <a:buFont typeface="Arial" panose="020B0604020202020204" pitchFamily="34" charset="0"/>
              <a:buChar char="•"/>
              <a:defRPr/>
            </a:pPr>
            <a:r>
              <a:rPr lang="en-US" sz="1600" dirty="0">
                <a:solidFill>
                  <a:srgbClr val="444444"/>
                </a:solidFill>
                <a:latin typeface="freight-sans-pro"/>
              </a:rPr>
              <a:t>… a “compliance first” orientation as the guiding principle for the U.S. Environmental Protection Agency’s (EPA) Office of Enforcement and Compliance Assurance (OECA) and all related civil enforcement and compliance programs within the regional offices (collectively, the enforcement program).</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policy is stated to reinforce prioritizing environmental compliance across all OECA civil judicial and administrative enforcement actions in the most efficient, most economical, and swiftest means possible, while ensuring that our actions align with the clearest, most defensible interpretations of our statutory and regulatory mandates.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Practical relevance to Arkansas a delegated state?</a:t>
            </a:r>
          </a:p>
        </p:txBody>
      </p:sp>
      <p:sp>
        <p:nvSpPr>
          <p:cNvPr id="2" name="Slide Number Placeholder 1">
            <a:extLst>
              <a:ext uri="{FF2B5EF4-FFF2-40B4-BE49-F238E27FC236}">
                <a16:creationId xmlns:a16="http://schemas.microsoft.com/office/drawing/2014/main" id="{551934CF-FB4F-7311-AEE0-BBFFFD62EC2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27</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10043189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95CE-916E-0AE0-2962-DF03B0423CC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6EB32AA-558A-8A2C-0113-89C9E414F6E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DA6102BA-FCBE-D49A-CCDD-2DA57DD2F7DA}"/>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Release Reporting/CERCLA Enforcement: U.S. Environmental Protection Agency and Morganfield, Kentucky Medical Device Design Facility Enter into Consent Agreement</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C8C254A5-E7F5-F265-268A-CA18CEAC9BFB}"/>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The United States Environmental Protection Agency and Vibracoustic USA, Inc. (“VUI”) entered into an April 21st Consent Agreement addressing alleged violations of the Comprehensive Environmental Response, Compensation, and Liability Act. See Docket No. CERCLA-04-2025-7001(b).</a:t>
            </a:r>
            <a:endParaRPr kumimoji="0" lang="en-US" sz="1600" u="none" strike="noStrike" kern="1200" cap="none" spc="0" normalizeH="0" baseline="0" noProof="0" dirty="0">
              <a:ln>
                <a:noFill/>
              </a:ln>
              <a:solidFill>
                <a:srgbClr val="444444"/>
              </a:solidFill>
              <a:uLnTx/>
              <a:uFillTx/>
              <a:latin typeface="freight-sans-pro"/>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defRPr/>
            </a:pPr>
            <a:endParaRPr lang="en-US" sz="1600" b="0" i="0" dirty="0">
              <a:solidFill>
                <a:srgbClr val="444444"/>
              </a:solidFill>
              <a:effectLst/>
              <a:latin typeface="freight-sans-pro"/>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The CA provides that VUI is the owner of a medical design facility in Morganfield, Kentucky.</a:t>
            </a:r>
          </a:p>
          <a:p>
            <a:pPr marL="0" marR="0" lvl="1" indent="0" algn="l" defTabSz="914400" rtl="0" eaLnBrk="0" fontAlgn="base" latinLnBrk="0" hangingPunct="0">
              <a:lnSpc>
                <a:spcPct val="100000"/>
              </a:lnSpc>
              <a:spcBef>
                <a:spcPct val="0"/>
              </a:spcBef>
              <a:spcAft>
                <a:spcPct val="0"/>
              </a:spcAft>
              <a:buClrTx/>
              <a:buSzTx/>
              <a:buFontTx/>
              <a:buNone/>
              <a:defRPr/>
            </a:pPr>
            <a:endParaRPr lang="en-US" sz="1600" b="0" i="0" dirty="0">
              <a:solidFill>
                <a:srgbClr val="444444"/>
              </a:solidFill>
              <a:effectLst/>
              <a:latin typeface="freight-sans-pro"/>
            </a:endParaRPr>
          </a:p>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Section 103 of CERCLA requires that a facility immediately notify the National Response Center of any release of hazardous substances in an amount equal to or greater than the reportable quantity for that substance.</a:t>
            </a:r>
          </a:p>
          <a:p>
            <a:pPr marL="0" marR="0" lvl="1" indent="0" algn="l" defTabSz="914400" rtl="0" eaLnBrk="0" fontAlgn="base" latinLnBrk="0" hangingPunct="0">
              <a:lnSpc>
                <a:spcPct val="100000"/>
              </a:lnSpc>
              <a:spcBef>
                <a:spcPct val="0"/>
              </a:spcBef>
              <a:spcAft>
                <a:spcPct val="0"/>
              </a:spcAft>
              <a:buClrTx/>
              <a:buSzTx/>
              <a:buFontTx/>
              <a:buNone/>
              <a:defRPr/>
            </a:pPr>
            <a:endParaRPr lang="en-US" sz="1600" dirty="0">
              <a:solidFill>
                <a:srgbClr val="444444"/>
              </a:solidFill>
              <a:latin typeface="freight-sans-pro"/>
            </a:endParaRPr>
          </a:p>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In order for a release to be considered reportable under CERCLA, there are three criteria that must be met which include the following:</a:t>
            </a:r>
          </a:p>
          <a:p>
            <a:pPr marL="1200150" lvl="3" indent="-285750">
              <a:buFont typeface="Arial" panose="020B0604020202020204" pitchFamily="34" charset="0"/>
              <a:buChar char="•"/>
              <a:defRPr/>
            </a:pPr>
            <a:r>
              <a:rPr lang="en-US" sz="1600" b="0" i="0" dirty="0">
                <a:solidFill>
                  <a:srgbClr val="444444"/>
                </a:solidFill>
                <a:effectLst/>
                <a:latin typeface="freight-sans-pro"/>
              </a:rPr>
              <a:t>Be into the environment.</a:t>
            </a:r>
          </a:p>
          <a:p>
            <a:pPr marL="1200150" lvl="3" indent="-285750">
              <a:buFont typeface="Arial" panose="020B0604020202020204" pitchFamily="34" charset="0"/>
              <a:buChar char="•"/>
              <a:defRPr/>
            </a:pPr>
            <a:r>
              <a:rPr lang="en-US" sz="1600" b="0" i="0" dirty="0">
                <a:solidFill>
                  <a:srgbClr val="444444"/>
                </a:solidFill>
                <a:effectLst/>
                <a:latin typeface="freight-sans-pro"/>
              </a:rPr>
              <a:t>Be equal to or exceed the RQ for a particular hazardous substance.</a:t>
            </a:r>
          </a:p>
          <a:p>
            <a:pPr marL="1200150" lvl="3" indent="-285750">
              <a:buFont typeface="Arial" panose="020B0604020202020204" pitchFamily="34" charset="0"/>
              <a:buChar char="•"/>
              <a:defRPr/>
            </a:pPr>
            <a:r>
              <a:rPr lang="en-US" sz="1600" b="0" i="0" dirty="0">
                <a:solidFill>
                  <a:srgbClr val="444444"/>
                </a:solidFill>
                <a:effectLst/>
                <a:latin typeface="freight-sans-pro"/>
              </a:rPr>
              <a:t>Occur within a 24-hour period.</a:t>
            </a:r>
          </a:p>
          <a:p>
            <a:pPr marL="285750" lvl="1" indent="-285750">
              <a:buFont typeface="Arial" panose="020B0604020202020204" pitchFamily="34" charset="0"/>
              <a:buChar char="•"/>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F9096383-2092-1086-AF81-D0F764AD071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865853889"/>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C8BF6-AC57-88D6-7B9B-6EEE2C38029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8925EF0-8453-F42F-E815-84320CAC4775}"/>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4DC037D8-A7D0-76AC-D35F-0B41958A14BF}"/>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Release Reporting/CERCLA Enforcement: U.S. Environmental Protection Agency and Morganfield, Kentucky Medical Device Design Facility Enter into Consent Agreement</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3ABDC4F4-614B-6740-17FE-CDF45109BA6A}"/>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 CA provides that on June 2, 2022 and March 13, 2023, releases of Xylene above the RQ under CERCLA occurred at the facility. </a:t>
            </a:r>
            <a:endParaRPr lang="en-US" sz="1600" dirty="0">
              <a:solidFill>
                <a:srgbClr val="444444"/>
              </a:solidFill>
              <a:latin typeface="freight-sans-pro"/>
            </a:endParaRPr>
          </a:p>
          <a:p>
            <a:pPr>
              <a:defRPr/>
            </a:pPr>
            <a:endParaRPr lang="en-US" sz="1600" b="0" i="0" dirty="0">
              <a:solidFill>
                <a:srgbClr val="444444"/>
              </a:solidFill>
              <a:effectLst/>
              <a:latin typeface="freight-sans-pro"/>
            </a:endParaRPr>
          </a:p>
          <a:p>
            <a:pPr>
              <a:defRPr/>
            </a:pPr>
            <a:r>
              <a:rPr lang="en-US" sz="1600" dirty="0">
                <a:solidFill>
                  <a:srgbClr val="444444"/>
                </a:solidFill>
                <a:latin typeface="freight-sans-pro"/>
              </a:rPr>
              <a:t>P</a:t>
            </a:r>
            <a:r>
              <a:rPr lang="en-US" sz="1600" b="0" i="0" dirty="0">
                <a:solidFill>
                  <a:srgbClr val="444444"/>
                </a:solidFill>
                <a:effectLst/>
                <a:latin typeface="freight-sans-pro"/>
              </a:rPr>
              <a:t>rovides that on March 11, 2024, a release of Hydrochloric Acid above the RQ under CERCLA occurred at the facility.</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 facility is stated to have failed to immediately notify the NRC as soon as it had knowledge of the releases of Xylene and Hydrochloric Acid in amounts equal to or greater than their RQ’s at the facility. </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This is alleged to have violated the notification requirement of Section 103(a) of CERCLA.</a:t>
            </a:r>
          </a:p>
        </p:txBody>
      </p:sp>
      <p:sp>
        <p:nvSpPr>
          <p:cNvPr id="2" name="Slide Number Placeholder 1">
            <a:extLst>
              <a:ext uri="{FF2B5EF4-FFF2-40B4-BE49-F238E27FC236}">
                <a16:creationId xmlns:a16="http://schemas.microsoft.com/office/drawing/2014/main" id="{96408306-E188-BA36-46D2-9909474FE9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29</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36394113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5" name="Rectangle 10"/>
          <p:cNvSpPr txBox="1">
            <a:spLocks noChangeArrowheads="1"/>
          </p:cNvSpPr>
          <p:nvPr/>
        </p:nvSpPr>
        <p:spPr bwMode="auto">
          <a:xfrm>
            <a:off x="609600" y="0"/>
            <a:ext cx="75438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lgn="ctr" eaLnBrk="1" hangingPunct="1">
              <a:defRPr/>
            </a:pPr>
            <a:r>
              <a:rPr lang="en-US" sz="4400">
                <a:solidFill>
                  <a:schemeClr val="bg1"/>
                </a:solidFill>
              </a:rPr>
              <a:t>Discussion will address:</a:t>
            </a:r>
            <a:endParaRPr kumimoji="0" lang="en-US" sz="4400" b="1" i="0" u="none" strike="noStrike" kern="0" cap="none" spc="0" normalizeH="0" baseline="0" noProof="0">
              <a:ln>
                <a:noFill/>
              </a:ln>
              <a:solidFill>
                <a:schemeClr val="bg1"/>
              </a:solidFill>
              <a:effectLst/>
              <a:uLnTx/>
              <a:uFillTx/>
              <a:latin typeface="HelveticaNeueLT Com 25 UltLt" pitchFamily="34" charset="0"/>
              <a:ea typeface="+mj-ea"/>
              <a:cs typeface="+mj-cs"/>
            </a:endParaRPr>
          </a:p>
        </p:txBody>
      </p:sp>
      <p:sp>
        <p:nvSpPr>
          <p:cNvPr id="6" name="Rectangle 16"/>
          <p:cNvSpPr txBox="1">
            <a:spLocks noChangeArrowheads="1"/>
          </p:cNvSpPr>
          <p:nvPr/>
        </p:nvSpPr>
        <p:spPr bwMode="auto">
          <a:xfrm>
            <a:off x="685800" y="1592580"/>
            <a:ext cx="75438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365760" lvl="0" indent="-256032" algn="just" eaLnBrk="1" fontAlgn="auto" hangingPunct="1">
              <a:spcBef>
                <a:spcPts val="400"/>
              </a:spcBef>
              <a:spcAft>
                <a:spcPct val="0"/>
              </a:spcAft>
              <a:buClr>
                <a:srgbClr val="2DA2BF"/>
              </a:buClr>
              <a:buSzPct val="68000"/>
              <a:buFont typeface="Wingdings 3"/>
              <a:buChar char=""/>
              <a:tabLst>
                <a:tab pos="6635750" algn="l"/>
              </a:tabLst>
            </a:pPr>
            <a:r>
              <a:rPr lang="en-US" sz="3200" dirty="0">
                <a:solidFill>
                  <a:prstClr val="black"/>
                </a:solidFill>
                <a:latin typeface="+mn-lt"/>
                <a:ea typeface="+mn-ea"/>
              </a:rPr>
              <a:t>A variety of federal and state decisions, litigation, rulings, regulations, policies, etc., either directly or indirectly related to solid or hazardous waste (including recycling) that have arisen over the last 12 months or so.</a:t>
            </a:r>
          </a:p>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3</a:t>
            </a:fld>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48554-1F28-5392-5B3B-61E388D0A78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85E9E87-41C8-510C-C806-035A8BD24AB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A9513E04-B0D3-1245-8BA6-8D9CC180504B}"/>
              </a:ext>
            </a:extLst>
          </p:cNvPr>
          <p:cNvSpPr txBox="1">
            <a:spLocks noChangeArrowheads="1"/>
          </p:cNvSpPr>
          <p:nvPr/>
        </p:nvSpPr>
        <p:spPr bwMode="auto">
          <a:xfrm>
            <a:off x="70485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itchFamily="1" charset="-128"/>
                <a:cs typeface="Calibri" panose="020F0502020204030204" pitchFamily="34" charset="0"/>
              </a:rPr>
              <a:t>Environmental Criminal Enforcement/Clean Air Act: Erie, Pennsylvania Coke Manufacturing Plant Owner Guilty Plea</a:t>
            </a:r>
          </a:p>
        </p:txBody>
      </p:sp>
      <p:sp>
        <p:nvSpPr>
          <p:cNvPr id="6" name="Rectangle 16">
            <a:extLst>
              <a:ext uri="{FF2B5EF4-FFF2-40B4-BE49-F238E27FC236}">
                <a16:creationId xmlns:a16="http://schemas.microsoft.com/office/drawing/2014/main" id="{395D96C7-4BB2-AE4C-81DF-404FD2927046}"/>
              </a:ext>
            </a:extLst>
          </p:cNvPr>
          <p:cNvSpPr txBox="1">
            <a:spLocks noChangeArrowheads="1"/>
          </p:cNvSpPr>
          <p:nvPr/>
        </p:nvSpPr>
        <p:spPr bwMode="auto">
          <a:xfrm>
            <a:off x="1146085" y="1447800"/>
            <a:ext cx="7229475" cy="70408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Calibri" panose="020F0502020204030204" pitchFamily="34" charset="0"/>
              <a:ea typeface="ＭＳ Ｐゴシック" pitchFamily="1" charset="-128"/>
              <a:cs typeface="Calibri" panose="020F0502020204030204" pitchFamily="34" charset="0"/>
            </a:endParaRPr>
          </a:p>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endParaRPr>
          </a:p>
        </p:txBody>
      </p:sp>
      <p:sp>
        <p:nvSpPr>
          <p:cNvPr id="8" name="Rectangle 3">
            <a:extLst>
              <a:ext uri="{FF2B5EF4-FFF2-40B4-BE49-F238E27FC236}">
                <a16:creationId xmlns:a16="http://schemas.microsoft.com/office/drawing/2014/main" id="{C5934EB4-17B9-4A9C-CAC3-A3FA6D73C31B}"/>
              </a:ext>
            </a:extLst>
          </p:cNvPr>
          <p:cNvSpPr>
            <a:spLocks noChangeArrowheads="1"/>
          </p:cNvSpPr>
          <p:nvPr/>
        </p:nvSpPr>
        <p:spPr bwMode="auto">
          <a:xfrm>
            <a:off x="381000" y="1652592"/>
            <a:ext cx="8382000" cy="49244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80880" tIns="0" rIns="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1600" b="0" i="0" dirty="0">
                <a:solidFill>
                  <a:srgbClr val="444444"/>
                </a:solidFill>
                <a:effectLst/>
                <a:latin typeface="freight-sans-pro"/>
              </a:rPr>
              <a:t>The United States Attorney’s Office, Western District of Pennsylvania issued a June 20th news release stating that Erie Coke Corporation has pleaded guilty in federal court to two counts related to alleged criminal air emission violations.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rgbClr val="444444"/>
                </a:solidFill>
                <a:latin typeface="freight-sans-pro"/>
              </a:rPr>
              <a:t>ECC is stated to own and formerly operate a now-shuttered coke manufacturing plant in Erie, Pennsylvania.</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rgbClr val="444444"/>
                </a:solidFill>
                <a:latin typeface="freight-sans-pro"/>
              </a:rPr>
              <a:t>The news release alleges that ECC:</a:t>
            </a:r>
          </a:p>
          <a:p>
            <a:pPr lvl="1"/>
            <a:r>
              <a:rPr lang="en-US" altLang="en-US" sz="1600" dirty="0">
                <a:solidFill>
                  <a:srgbClr val="444444"/>
                </a:solidFill>
                <a:latin typeface="freight-sans-pro"/>
              </a:rPr>
              <a:t>	…conspired with its employees to violate the Clean Air Act by, among other things, removing caps on heating flues atop the coke oven batteries in order to allow combustion gases to vent directly into the air and avoid the plant’s environmental monitoring system.</a:t>
            </a:r>
          </a:p>
          <a:p>
            <a:endParaRPr lang="en-US" altLang="en-US" sz="1600" dirty="0">
              <a:solidFill>
                <a:srgbClr val="444444"/>
              </a:solidFill>
              <a:latin typeface="freight-sans-pro"/>
            </a:endParaRPr>
          </a:p>
          <a:p>
            <a:r>
              <a:rPr lang="en-US" altLang="en-US" sz="1600" dirty="0">
                <a:solidFill>
                  <a:srgbClr val="444444"/>
                </a:solidFill>
                <a:latin typeface="freight-sans-pro"/>
              </a:rPr>
              <a:t>The results of such actions are stated to have been the emission of pollutants in violation of specific provisions of the Title V Permit governing:</a:t>
            </a:r>
          </a:p>
          <a:p>
            <a:endParaRPr lang="en-US" altLang="en-US" sz="1600" dirty="0">
              <a:solidFill>
                <a:srgbClr val="444444"/>
              </a:solidFill>
              <a:latin typeface="freight-sans-pro"/>
            </a:endParaRPr>
          </a:p>
          <a:p>
            <a:pPr marL="1200150" lvl="2" indent="-285750">
              <a:buFont typeface="Arial" panose="020B0604020202020204" pitchFamily="34" charset="0"/>
              <a:buChar char="•"/>
            </a:pPr>
            <a:r>
              <a:rPr lang="en-US" altLang="en-US" sz="1600" dirty="0">
                <a:solidFill>
                  <a:srgbClr val="444444"/>
                </a:solidFill>
                <a:latin typeface="freight-sans-pro"/>
              </a:rPr>
              <a:t>Opacity limits.</a:t>
            </a:r>
          </a:p>
          <a:p>
            <a:pPr marL="1200150" lvl="2" indent="-285750">
              <a:buFont typeface="Arial" panose="020B0604020202020204" pitchFamily="34" charset="0"/>
              <a:buChar char="•"/>
            </a:pPr>
            <a:r>
              <a:rPr lang="en-US" altLang="en-US" sz="1600" dirty="0">
                <a:solidFill>
                  <a:srgbClr val="444444"/>
                </a:solidFill>
                <a:latin typeface="freight-sans-pro"/>
              </a:rPr>
              <a:t>Discharge of raw coke oven gas.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1600" b="0" i="0" u="none" strike="noStrike" cap="none" normalizeH="0" dirty="0">
              <a:ln>
                <a:noFill/>
              </a:ln>
              <a:solidFill>
                <a:srgbClr val="444444"/>
              </a:solidFill>
              <a:effectLst/>
              <a:latin typeface="freight-sans-pro"/>
            </a:endParaRPr>
          </a:p>
        </p:txBody>
      </p:sp>
    </p:spTree>
    <p:extLst>
      <p:ext uri="{BB962C8B-B14F-4D97-AF65-F5344CB8AC3E}">
        <p14:creationId xmlns:p14="http://schemas.microsoft.com/office/powerpoint/2010/main" val="332684177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F5B0B-7499-E747-908B-A417DE68BBC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C85C775-3643-8BFC-C36D-425B087E881B}"/>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845AA5F4-8095-0882-CC1E-6768151C8783}"/>
              </a:ext>
            </a:extLst>
          </p:cNvPr>
          <p:cNvSpPr txBox="1">
            <a:spLocks noChangeArrowheads="1"/>
          </p:cNvSpPr>
          <p:nvPr/>
        </p:nvSpPr>
        <p:spPr bwMode="auto">
          <a:xfrm>
            <a:off x="70485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itchFamily="1" charset="-128"/>
                <a:cs typeface="Calibri" panose="020F0502020204030204" pitchFamily="34" charset="0"/>
              </a:rPr>
              <a:t>Environmental Criminal Enforcement/Clean Air Act: Erie, Pennsylvania Coke Manufacturing Plant Owner Guilty Plea</a:t>
            </a:r>
          </a:p>
        </p:txBody>
      </p:sp>
      <p:sp>
        <p:nvSpPr>
          <p:cNvPr id="6" name="Rectangle 16">
            <a:extLst>
              <a:ext uri="{FF2B5EF4-FFF2-40B4-BE49-F238E27FC236}">
                <a16:creationId xmlns:a16="http://schemas.microsoft.com/office/drawing/2014/main" id="{AB53858A-BB00-2B05-0730-325BD5E62268}"/>
              </a:ext>
            </a:extLst>
          </p:cNvPr>
          <p:cNvSpPr txBox="1">
            <a:spLocks noChangeArrowheads="1"/>
          </p:cNvSpPr>
          <p:nvPr/>
        </p:nvSpPr>
        <p:spPr bwMode="auto">
          <a:xfrm>
            <a:off x="1146085" y="1447800"/>
            <a:ext cx="7229475" cy="704088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Calibri" panose="020F0502020204030204" pitchFamily="34" charset="0"/>
              <a:ea typeface="ＭＳ Ｐゴシック" pitchFamily="1" charset="-128"/>
              <a:cs typeface="Calibri" panose="020F0502020204030204" pitchFamily="34" charset="0"/>
            </a:endParaRPr>
          </a:p>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endParaRPr>
          </a:p>
        </p:txBody>
      </p:sp>
      <p:sp>
        <p:nvSpPr>
          <p:cNvPr id="8" name="Rectangle 3">
            <a:extLst>
              <a:ext uri="{FF2B5EF4-FFF2-40B4-BE49-F238E27FC236}">
                <a16:creationId xmlns:a16="http://schemas.microsoft.com/office/drawing/2014/main" id="{821E3366-5FD0-7381-6B7D-AF8D5FAC8A0F}"/>
              </a:ext>
            </a:extLst>
          </p:cNvPr>
          <p:cNvSpPr>
            <a:spLocks noChangeArrowheads="1"/>
          </p:cNvSpPr>
          <p:nvPr/>
        </p:nvSpPr>
        <p:spPr bwMode="auto">
          <a:xfrm>
            <a:off x="381000" y="2133600"/>
            <a:ext cx="8382000" cy="221599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80880" tIns="0" rIns="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sz="1600" b="0" i="0" dirty="0">
                <a:solidFill>
                  <a:srgbClr val="444444"/>
                </a:solidFill>
                <a:effectLst/>
                <a:latin typeface="freight-sans-pro"/>
              </a:rPr>
              <a:t>ECC is stated to have subsequently knowingly submitted emissions monitoring data to regulators each quarter that did not reflect the actual amount of emissions.</a:t>
            </a:r>
          </a:p>
          <a:p>
            <a:pPr marL="0" marR="0" lvl="0" indent="0" algn="l" defTabSz="914400" rtl="0" eaLnBrk="0" fontAlgn="base" latinLnBrk="0" hangingPunct="0">
              <a:lnSpc>
                <a:spcPct val="100000"/>
              </a:lnSpc>
              <a:spcBef>
                <a:spcPct val="0"/>
              </a:spcBef>
              <a:spcAft>
                <a:spcPct val="0"/>
              </a:spcAft>
              <a:buClrTx/>
              <a:buSzTx/>
              <a:buFontTx/>
              <a:buNone/>
              <a:tabLst/>
            </a:pPr>
            <a:endParaRPr lang="en-US" sz="1600" b="0" i="0" dirty="0">
              <a:solidFill>
                <a:srgbClr val="444444"/>
              </a:solidFill>
              <a:effectLst/>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b="0" i="0" dirty="0">
                <a:solidFill>
                  <a:srgbClr val="444444"/>
                </a:solidFill>
                <a:effectLst/>
                <a:latin typeface="freight-sans-pro"/>
              </a:rPr>
              <a:t>ECC has agreed to pay a fine of $700,000.00. </a:t>
            </a: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b="0" i="0" dirty="0">
                <a:solidFill>
                  <a:srgbClr val="444444"/>
                </a:solidFill>
                <a:effectLst/>
                <a:latin typeface="freight-sans-pro"/>
              </a:rPr>
              <a:t>The fine called for under the plea agreement is stated to have been determined in part based on the funds currently available to the corporation, which ceased business in 2019.</a:t>
            </a: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rgbClr val="444444"/>
              </a:solidFill>
              <a:latin typeface="freight-sans-pro"/>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1600" b="0" i="0" u="none" strike="noStrike" cap="none" normalizeH="0" dirty="0">
              <a:ln>
                <a:noFill/>
              </a:ln>
              <a:solidFill>
                <a:srgbClr val="444444"/>
              </a:solidFill>
              <a:effectLst/>
              <a:latin typeface="freight-sans-pro"/>
            </a:endParaRPr>
          </a:p>
        </p:txBody>
      </p:sp>
    </p:spTree>
    <p:extLst>
      <p:ext uri="{BB962C8B-B14F-4D97-AF65-F5344CB8AC3E}">
        <p14:creationId xmlns:p14="http://schemas.microsoft.com/office/powerpoint/2010/main" val="67725496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02012-1ED5-E3E1-F889-C36A286A64F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509C103-307D-73DC-0E9E-414CD915E582}"/>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51FC3F41-61A0-404A-7F55-0FADC2BF0B5E}"/>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Environmental Criminal Enforcement: Eugene, Oregon Wood Treatment Facility Operators Sentenced for Alleged Hazardous Waste/Clean Air Act Violations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45C67BE-C254-7A25-1462-EEC7A9CFC2CB}"/>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 United States Department of Justice issued an April 23rd news release stating that a federal judge in Oregon sentenced two companies responsible for the operation of the J.H. Baxter wood treatment facility in Eugene, Oregon, and their president, for hazardous waste and Clean Air Act violations.</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J.H. Baxter &amp; Co. Inc. and J.H. Baxter &amp; Co., A California Limited Partnership are stated to have previously pleaded guilty to charges of illegally treating hazardous waste and knowingly violating the Clean Air Act’s regulations for hazardous air pollutants.</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The president of the company is stated to have pleaded guilty to two counts of making false statements in violation of the Resource Conservation and Recovery Act.</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DOJ states that on more than 100 different days:</a:t>
            </a:r>
          </a:p>
          <a:p>
            <a:pPr marL="1200150" lvl="2" indent="-285750">
              <a:buFont typeface="Arial" panose="020B0604020202020204" pitchFamily="34" charset="0"/>
              <a:buChar char="•"/>
              <a:defRPr/>
            </a:pPr>
            <a:r>
              <a:rPr lang="en-US" sz="1600" b="0" i="0" dirty="0">
                <a:solidFill>
                  <a:srgbClr val="444444"/>
                </a:solidFill>
                <a:effectLst/>
                <a:latin typeface="freight-sans-pro"/>
              </a:rPr>
              <a:t>… J.H. Baxter knowingly and illegally boiled off hazardous waste, emitting the discharge into the air.</a:t>
            </a:r>
          </a:p>
          <a:p>
            <a:pPr marL="1200150" lvl="2" indent="-285750">
              <a:buFont typeface="Arial" panose="020B0604020202020204" pitchFamily="34" charset="0"/>
              <a:buChar cha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 news release further states that the president made false statements about the unlawful practice.</a:t>
            </a:r>
          </a:p>
        </p:txBody>
      </p:sp>
      <p:sp>
        <p:nvSpPr>
          <p:cNvPr id="2" name="Slide Number Placeholder 1">
            <a:extLst>
              <a:ext uri="{FF2B5EF4-FFF2-40B4-BE49-F238E27FC236}">
                <a16:creationId xmlns:a16="http://schemas.microsoft.com/office/drawing/2014/main" id="{441F36D4-F647-B869-7D83-231EACFE7AE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32</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80481952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5ED7A-3D58-7896-AA34-7ACB05FAA6C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1D90974-CB6F-F20F-A7EC-CC2383927A2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143077A-AD63-86DD-40E7-E81F5D200A71}"/>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Environmental Criminal Enforcement: Pennsylvania Attorney General Announces Charges Against Natural Gas Company for Alleged Violations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9CCE9F8A-08E5-5FFC-66EA-6FF8064AB375}"/>
              </a:ext>
            </a:extLst>
          </p:cNvPr>
          <p:cNvSpPr txBox="1">
            <a:spLocks noChangeArrowheads="1"/>
          </p:cNvSpPr>
          <p:nvPr/>
        </p:nvSpPr>
        <p:spPr bwMode="auto">
          <a:xfrm>
            <a:off x="685800" y="1743456"/>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Pennsylvania Attorney General Dave Sunday announced in an October 31st news release charges against Seneca Resources, LLC.</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news release states that the charges involve multiple violations of Pennsylvania’s environmental protection laws in several counties.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Seneca is stated to be charged with 64 counts of violations of the Pennsylvania Solid Waste Management Act and 36 counts of violations of the Pennsylvania Clean Streams Law.</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Activities or actions addressed are stated to include:</a:t>
            </a:r>
          </a:p>
          <a:p>
            <a:pPr marL="1200150" lvl="3" indent="-285750">
              <a:buFont typeface="Arial" panose="020B0604020202020204" pitchFamily="34" charset="0"/>
              <a:buChar char="•"/>
              <a:defRPr/>
            </a:pPr>
            <a:r>
              <a:rPr lang="en-US" sz="1600" dirty="0">
                <a:solidFill>
                  <a:srgbClr val="444444"/>
                </a:solidFill>
                <a:latin typeface="freight-sans-pro"/>
              </a:rPr>
              <a:t>A rupture in Cameron County resulting in drinking water being contaminated at a couple’s home (recognizing that Seneca responded to the spill quickly, but alleges that the procedure to flush the spill area with water had not been approved by the Pennsylvania Department of Environmental Protection).</a:t>
            </a:r>
          </a:p>
          <a:p>
            <a:pPr marL="1200150" lvl="3" indent="-285750">
              <a:buFont typeface="Arial" panose="020B0604020202020204" pitchFamily="34" charset="0"/>
              <a:buChar char="•"/>
              <a:defRPr/>
            </a:pPr>
            <a:r>
              <a:rPr lang="en-US" sz="1600" dirty="0">
                <a:solidFill>
                  <a:srgbClr val="444444"/>
                </a:solidFill>
                <a:latin typeface="freight-sans-pro"/>
              </a:rPr>
              <a:t>Operations in several Counties that the Department of Environmental Protection warned that Seneca’s practices were not in line with Pennsylvania law, but those warnings were ignored or disputed.</a:t>
            </a:r>
          </a:p>
        </p:txBody>
      </p:sp>
      <p:sp>
        <p:nvSpPr>
          <p:cNvPr id="2" name="Slide Number Placeholder 1">
            <a:extLst>
              <a:ext uri="{FF2B5EF4-FFF2-40B4-BE49-F238E27FC236}">
                <a16:creationId xmlns:a16="http://schemas.microsoft.com/office/drawing/2014/main" id="{B7D982B4-D73B-5BA3-8A46-421206CCE4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33</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05112008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F0092-6C8B-029B-44EA-B5478CE6B79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6ABCCDD-0E8E-2154-87DB-ECB71F8721A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107F4F79-CB2A-C93C-E95B-495DAA3AA335}"/>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Oregon Plastic Pollution and Recycling Modernization Act: National Association of Wholesaler-Distributors Files Judicial Challenge</a:t>
            </a:r>
          </a:p>
        </p:txBody>
      </p:sp>
      <p:sp>
        <p:nvSpPr>
          <p:cNvPr id="6" name="Rectangle 16">
            <a:extLst>
              <a:ext uri="{FF2B5EF4-FFF2-40B4-BE49-F238E27FC236}">
                <a16:creationId xmlns:a16="http://schemas.microsoft.com/office/drawing/2014/main" id="{FDED0CF2-FCFF-D12B-8ED1-853F997609EF}"/>
              </a:ext>
            </a:extLst>
          </p:cNvPr>
          <p:cNvSpPr txBox="1">
            <a:spLocks noChangeArrowheads="1"/>
          </p:cNvSpPr>
          <p:nvPr/>
        </p:nvSpPr>
        <p:spPr bwMode="auto">
          <a:xfrm>
            <a:off x="6858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The National Association of Wholesaler-Distributors filed a Complaint for Declaratory and Injunctive Relief on July 30th in the United States District Court for the District of Oregon against the Oregon Department of Environmental Quality and Oregon Environmental Commission challenging the Oregon Plastic Pollution and Recycling Modernization Act. See Case No. 3:25-cv-01334-SB.</a:t>
            </a:r>
          </a:p>
          <a:p>
            <a:pPr>
              <a:lnSpc>
                <a:spcPts val="2250"/>
              </a:lnSpc>
            </a:pPr>
            <a:endParaRPr lang="en-US" sz="1600" dirty="0">
              <a:solidFill>
                <a:srgbClr val="444444"/>
              </a:solidFill>
              <a:latin typeface="Times New Roman" panose="02020603050405020304" pitchFamily="18" charset="0"/>
              <a:cs typeface="Times New Roman" panose="02020603050405020304" pitchFamily="18" charset="0"/>
            </a:endParaRPr>
          </a:p>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The Act is an example of extended producer responsibility” legislation that places some responsibility for management of the end-of-life of products to the producer of those products.</a:t>
            </a:r>
          </a:p>
          <a:p>
            <a:pPr>
              <a:lnSpc>
                <a:spcPts val="2250"/>
              </a:lnSpc>
            </a:pPr>
            <a:endParaRPr lang="en-US" sz="1600" dirty="0">
              <a:solidFill>
                <a:srgbClr val="444444"/>
              </a:solidFill>
              <a:latin typeface="Times New Roman" panose="02020603050405020304" pitchFamily="18" charset="0"/>
              <a:cs typeface="Times New Roman" panose="02020603050405020304" pitchFamily="18" charset="0"/>
            </a:endParaRPr>
          </a:p>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The Act requires companies that make packaging, paper products, and food </a:t>
            </a:r>
            <a:r>
              <a:rPr lang="en-US" sz="1600" b="0" i="0" dirty="0" err="1">
                <a:solidFill>
                  <a:srgbClr val="444444"/>
                </a:solidFill>
                <a:effectLst/>
                <a:latin typeface="Times New Roman" panose="02020603050405020304" pitchFamily="18" charset="0"/>
                <a:cs typeface="Times New Roman" panose="02020603050405020304" pitchFamily="18" charset="0"/>
              </a:rPr>
              <a:t>serviceware</a:t>
            </a:r>
            <a:r>
              <a:rPr lang="en-US" sz="1600" b="0" i="0" dirty="0">
                <a:solidFill>
                  <a:srgbClr val="444444"/>
                </a:solidFill>
                <a:effectLst/>
                <a:latin typeface="Times New Roman" panose="02020603050405020304" pitchFamily="18" charset="0"/>
                <a:cs typeface="Times New Roman" panose="02020603050405020304" pitchFamily="18" charset="0"/>
              </a:rPr>
              <a:t> to fund recycling programs and facilitate the recycling of their materials.</a:t>
            </a:r>
          </a:p>
          <a:p>
            <a:pPr>
              <a:lnSpc>
                <a:spcPts val="2250"/>
              </a:lnSpc>
            </a:pPr>
            <a:endParaRPr lang="en-US" sz="1600" dirty="0">
              <a:solidFill>
                <a:srgbClr val="444444"/>
              </a:solidFill>
              <a:latin typeface="Times New Roman" panose="02020603050405020304" pitchFamily="18" charset="0"/>
              <a:cs typeface="Times New Roman" panose="02020603050405020304" pitchFamily="18" charset="0"/>
            </a:endParaRPr>
          </a:p>
          <a:p>
            <a:pPr>
              <a:lnSpc>
                <a:spcPts val="2250"/>
              </a:lnSpc>
            </a:pPr>
            <a:endParaRPr lang="en-US"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10180521-9601-A310-076A-D33FD250210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34</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78707240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BBEAF-E3B8-DE2E-0E81-D337C284B56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67A71FC-1DA2-2734-5926-AD74326402A1}"/>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470C42AA-CAAA-F817-7CB2-6ADD5F584CA1}"/>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Oregon Plastic Pollution and Recycling Modernization Act: National Association of Wholesaler-Distributors Files Judicial Challenge</a:t>
            </a:r>
          </a:p>
        </p:txBody>
      </p:sp>
      <p:sp>
        <p:nvSpPr>
          <p:cNvPr id="6" name="Rectangle 16">
            <a:extLst>
              <a:ext uri="{FF2B5EF4-FFF2-40B4-BE49-F238E27FC236}">
                <a16:creationId xmlns:a16="http://schemas.microsoft.com/office/drawing/2014/main" id="{E5B0103C-B14E-78D4-6AF9-93A0A9864962}"/>
              </a:ext>
            </a:extLst>
          </p:cNvPr>
          <p:cNvSpPr txBox="1">
            <a:spLocks noChangeArrowheads="1"/>
          </p:cNvSpPr>
          <p:nvPr/>
        </p:nvSpPr>
        <p:spPr bwMode="auto">
          <a:xfrm>
            <a:off x="495300" y="1290368"/>
            <a:ext cx="81534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lnSpc>
                <a:spcPts val="2250"/>
              </a:lnSpc>
            </a:pPr>
            <a:r>
              <a:rPr lang="en-US" sz="1500" b="0" i="0" dirty="0">
                <a:solidFill>
                  <a:srgbClr val="444444"/>
                </a:solidFill>
                <a:effectLst/>
                <a:latin typeface="Times New Roman" panose="02020603050405020304" pitchFamily="18" charset="0"/>
                <a:cs typeface="Times New Roman" panose="02020603050405020304" pitchFamily="18" charset="0"/>
              </a:rPr>
              <a:t>The Act was enacted in 2021 as Senate Bill 582. </a:t>
            </a:r>
          </a:p>
          <a:p>
            <a:pPr>
              <a:lnSpc>
                <a:spcPts val="2250"/>
              </a:lnSpc>
            </a:pPr>
            <a:endParaRPr lang="en-US" sz="1500" dirty="0">
              <a:solidFill>
                <a:srgbClr val="444444"/>
              </a:solidFill>
              <a:latin typeface="Times New Roman" panose="02020603050405020304" pitchFamily="18" charset="0"/>
              <a:cs typeface="Times New Roman" panose="02020603050405020304" pitchFamily="18" charset="0"/>
            </a:endParaRPr>
          </a:p>
          <a:p>
            <a:pPr>
              <a:lnSpc>
                <a:spcPts val="2250"/>
              </a:lnSpc>
            </a:pPr>
            <a:r>
              <a:rPr lang="en-US" sz="1500" b="0" i="0" dirty="0">
                <a:solidFill>
                  <a:srgbClr val="444444"/>
                </a:solidFill>
                <a:effectLst/>
                <a:latin typeface="Times New Roman" panose="02020603050405020304" pitchFamily="18" charset="0"/>
                <a:cs typeface="Times New Roman" panose="02020603050405020304" pitchFamily="18" charset="0"/>
              </a:rPr>
              <a:t>A key portion of the Act requires participation from producers and became effective July 1st. It requires producers of product packaging, food </a:t>
            </a:r>
            <a:r>
              <a:rPr lang="en-US" sz="1500" b="0" i="0" dirty="0" err="1">
                <a:solidFill>
                  <a:srgbClr val="444444"/>
                </a:solidFill>
                <a:effectLst/>
                <a:latin typeface="Times New Roman" panose="02020603050405020304" pitchFamily="18" charset="0"/>
                <a:cs typeface="Times New Roman" panose="02020603050405020304" pitchFamily="18" charset="0"/>
              </a:rPr>
              <a:t>serviceware</a:t>
            </a:r>
            <a:r>
              <a:rPr lang="en-US" sz="1500" b="0" i="0" dirty="0">
                <a:solidFill>
                  <a:srgbClr val="444444"/>
                </a:solidFill>
                <a:effectLst/>
                <a:latin typeface="Times New Roman" panose="02020603050405020304" pitchFamily="18" charset="0"/>
                <a:cs typeface="Times New Roman" panose="02020603050405020304" pitchFamily="18" charset="0"/>
              </a:rPr>
              <a:t>, paper products, and certain other items to join a producer responsibility organization.</a:t>
            </a:r>
          </a:p>
          <a:p>
            <a:pPr>
              <a:lnSpc>
                <a:spcPts val="2250"/>
              </a:lnSpc>
            </a:pPr>
            <a:endParaRPr lang="en-US" sz="1500" b="0" i="0" dirty="0">
              <a:solidFill>
                <a:srgbClr val="444444"/>
              </a:solidFill>
              <a:effectLst/>
              <a:latin typeface="Times New Roman" panose="02020603050405020304" pitchFamily="18" charset="0"/>
              <a:cs typeface="Times New Roman" panose="02020603050405020304" pitchFamily="18" charset="0"/>
            </a:endParaRPr>
          </a:p>
          <a:p>
            <a:pPr>
              <a:lnSpc>
                <a:spcPts val="2250"/>
              </a:lnSpc>
            </a:pPr>
            <a:r>
              <a:rPr lang="en-US" sz="1500" b="0" i="0" dirty="0">
                <a:solidFill>
                  <a:srgbClr val="444444"/>
                </a:solidFill>
                <a:effectLst/>
                <a:latin typeface="Times New Roman" panose="02020603050405020304" pitchFamily="18" charset="0"/>
                <a:cs typeface="Times New Roman" panose="02020603050405020304" pitchFamily="18" charset="0"/>
              </a:rPr>
              <a:t>The Act allows more than one PRO to administer the program. However, the state agency to date has solely selected the Circular Action Alliance to administer the program. NAWD notes that this PRO is then:</a:t>
            </a:r>
          </a:p>
          <a:p>
            <a:pPr marL="285750" indent="-285750">
              <a:lnSpc>
                <a:spcPts val="2250"/>
              </a:lnSpc>
              <a:buFont typeface="Arial" panose="020B0604020202020204" pitchFamily="34" charset="0"/>
              <a:buChar char="•"/>
            </a:pPr>
            <a:r>
              <a:rPr lang="en-US" sz="1500" dirty="0">
                <a:solidFill>
                  <a:srgbClr val="444444"/>
                </a:solidFill>
                <a:latin typeface="Times New Roman" panose="02020603050405020304" pitchFamily="18" charset="0"/>
                <a:cs typeface="Times New Roman" panose="02020603050405020304" pitchFamily="18" charset="0"/>
              </a:rPr>
              <a:t>		…granted wide authority to set “eco-modulated” fees associated with a vast range of materials sold or distributed into the state—including newspapers, glass jars, aluminum foil and containers, packing paper and cardboard, nearly three dozen different categories of plastic products, and wood and other organic materials.</a:t>
            </a:r>
          </a:p>
          <a:p>
            <a:pPr>
              <a:lnSpc>
                <a:spcPts val="2250"/>
              </a:lnSpc>
            </a:pPr>
            <a:endParaRPr lang="en-US" sz="1500" b="0" i="0" dirty="0">
              <a:solidFill>
                <a:srgbClr val="444444"/>
              </a:solidFill>
              <a:effectLst/>
              <a:latin typeface="Times New Roman" panose="02020603050405020304" pitchFamily="18" charset="0"/>
              <a:cs typeface="Times New Roman" panose="02020603050405020304" pitchFamily="18" charset="0"/>
            </a:endParaRPr>
          </a:p>
          <a:p>
            <a:pPr>
              <a:lnSpc>
                <a:spcPts val="2250"/>
              </a:lnSpc>
            </a:pPr>
            <a:r>
              <a:rPr lang="en-US" sz="1500" b="0" i="0" dirty="0">
                <a:solidFill>
                  <a:srgbClr val="444444"/>
                </a:solidFill>
                <a:effectLst/>
                <a:latin typeface="Times New Roman" panose="02020603050405020304" pitchFamily="18" charset="0"/>
                <a:cs typeface="Times New Roman" panose="02020603050405020304" pitchFamily="18" charset="0"/>
              </a:rPr>
              <a:t>The Complaint alleges that the Oregon Act is unconstitutional because it violates:</a:t>
            </a:r>
          </a:p>
          <a:p>
            <a:pPr marL="1200150" lvl="2" indent="-285750">
              <a:lnSpc>
                <a:spcPts val="2250"/>
              </a:lnSpc>
              <a:buFont typeface="Arial" panose="020B0604020202020204" pitchFamily="34" charset="0"/>
              <a:buChar char="•"/>
            </a:pPr>
            <a:r>
              <a:rPr lang="en-US" sz="1500" dirty="0">
                <a:solidFill>
                  <a:srgbClr val="444444"/>
                </a:solidFill>
                <a:latin typeface="Times New Roman" panose="02020603050405020304" pitchFamily="18" charset="0"/>
                <a:cs typeface="Times New Roman" panose="02020603050405020304" pitchFamily="18" charset="0"/>
              </a:rPr>
              <a:t>Nondelegation Doctrine.</a:t>
            </a:r>
          </a:p>
          <a:p>
            <a:pPr marL="1200150" lvl="2" indent="-285750">
              <a:lnSpc>
                <a:spcPts val="2250"/>
              </a:lnSpc>
              <a:buFont typeface="Arial" panose="020B0604020202020204" pitchFamily="34" charset="0"/>
              <a:buChar char="•"/>
            </a:pPr>
            <a:r>
              <a:rPr lang="en-US" sz="1500" dirty="0">
                <a:solidFill>
                  <a:srgbClr val="444444"/>
                </a:solidFill>
                <a:latin typeface="Times New Roman" panose="02020603050405020304" pitchFamily="18" charset="0"/>
                <a:cs typeface="Times New Roman" panose="02020603050405020304" pitchFamily="18" charset="0"/>
              </a:rPr>
              <a:t>Federal Dormant Commerce Clause.</a:t>
            </a:r>
          </a:p>
          <a:p>
            <a:pPr marL="1200150" lvl="2" indent="-285750">
              <a:lnSpc>
                <a:spcPts val="2250"/>
              </a:lnSpc>
              <a:buFont typeface="Arial" panose="020B0604020202020204" pitchFamily="34" charset="0"/>
              <a:buChar char="•"/>
            </a:pPr>
            <a:r>
              <a:rPr lang="en-US" sz="1500" dirty="0">
                <a:solidFill>
                  <a:srgbClr val="444444"/>
                </a:solidFill>
                <a:latin typeface="Times New Roman" panose="02020603050405020304" pitchFamily="18" charset="0"/>
                <a:cs typeface="Times New Roman" panose="02020603050405020304" pitchFamily="18" charset="0"/>
              </a:rPr>
              <a:t>Federal Unconstitutional Conditions Doctrine.</a:t>
            </a:r>
          </a:p>
          <a:p>
            <a:pPr marL="1200150" lvl="2" indent="-285750">
              <a:lnSpc>
                <a:spcPts val="2250"/>
              </a:lnSpc>
              <a:buFont typeface="Arial" panose="020B0604020202020204" pitchFamily="34" charset="0"/>
              <a:buChar char="•"/>
            </a:pPr>
            <a:r>
              <a:rPr lang="en-US" sz="1500" dirty="0">
                <a:solidFill>
                  <a:srgbClr val="444444"/>
                </a:solidFill>
                <a:latin typeface="Times New Roman" panose="02020603050405020304" pitchFamily="18" charset="0"/>
                <a:cs typeface="Times New Roman" panose="02020603050405020304" pitchFamily="18" charset="0"/>
              </a:rPr>
              <a:t>Federal and State Due Process.</a:t>
            </a:r>
            <a:endParaRPr lang="en-US" sz="1500" b="0" i="0" dirty="0">
              <a:solidFill>
                <a:srgbClr val="444444"/>
              </a:solidFill>
              <a:effectLst/>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2A4483FD-F654-09AB-F15D-BEDD9A2360D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718647116"/>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9C197-D97C-D5F7-5457-C7DDFCD0667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D39ADF0-ABDA-A2B0-94F5-4A3E215DC86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B5911B0C-F867-374D-613C-19616629373F}"/>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Cadmium/Lead/OSHA Enforcement: Janesville, Wisconsin Recycling Facility Cited for Alleged Violations</a:t>
            </a:r>
            <a:endParaRPr lang="en-US" sz="2200" b="1" i="0" cap="all" dirty="0">
              <a:solidFill>
                <a:schemeClr val="bg1"/>
              </a:solidFill>
              <a:effectLst/>
              <a:latin typeface="+mj-lt"/>
            </a:endParaRPr>
          </a:p>
        </p:txBody>
      </p:sp>
      <p:sp>
        <p:nvSpPr>
          <p:cNvPr id="6" name="Rectangle 16">
            <a:extLst>
              <a:ext uri="{FF2B5EF4-FFF2-40B4-BE49-F238E27FC236}">
                <a16:creationId xmlns:a16="http://schemas.microsoft.com/office/drawing/2014/main" id="{EDCDDBDA-4217-C344-1630-5310A2DDBEEB}"/>
              </a:ext>
            </a:extLst>
          </p:cNvPr>
          <p:cNvSpPr txBox="1">
            <a:spLocks noChangeArrowheads="1"/>
          </p:cNvSpPr>
          <p:nvPr/>
        </p:nvSpPr>
        <p:spPr bwMode="auto">
          <a:xfrm>
            <a:off x="609600" y="1676400"/>
            <a:ext cx="8229600" cy="4738778"/>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algn="l" defTabSz="914400" rtl="0" eaLnBrk="0" fontAlgn="base" latinLnBrk="0" hangingPunct="0">
              <a:lnSpc>
                <a:spcPct val="100000"/>
              </a:lnSpc>
              <a:spcBef>
                <a:spcPct val="0"/>
              </a:spcBef>
              <a:spcAft>
                <a:spcPct val="0"/>
              </a:spcAft>
              <a:buClrTx/>
              <a:buSzTx/>
              <a:defRPr/>
            </a:pPr>
            <a:r>
              <a:rPr lang="en-US" sz="1800" b="0" i="0" dirty="0">
                <a:solidFill>
                  <a:srgbClr val="444444"/>
                </a:solidFill>
                <a:effectLst/>
                <a:latin typeface="Times New Roman" panose="02020603050405020304" pitchFamily="18" charset="0"/>
                <a:cs typeface="Times New Roman" panose="02020603050405020304" pitchFamily="18" charset="0"/>
              </a:rPr>
              <a:t>The Occupational Safety and Health Administration issued an October 9th news release addressing a Universal Recycling Technologies LLC facility.</a:t>
            </a:r>
          </a:p>
          <a:p>
            <a:pPr marL="0" marR="0" lvl="1" algn="l" defTabSz="914400" rtl="0" eaLnBrk="0" fontAlgn="base" latinLnBrk="0" hangingPunct="0">
              <a:lnSpc>
                <a:spcPct val="100000"/>
              </a:lnSpc>
              <a:spcBef>
                <a:spcPct val="0"/>
              </a:spcBef>
              <a:spcAft>
                <a:spcPct val="0"/>
              </a:spcAft>
              <a:buClrTx/>
              <a:buSzTx/>
              <a:defRPr/>
            </a:pPr>
            <a:endParaRPr lang="en-US" sz="1800" dirty="0">
              <a:solidFill>
                <a:srgbClr val="444444"/>
              </a:solidFill>
              <a:latin typeface="Times New Roman" panose="02020603050405020304" pitchFamily="18" charset="0"/>
              <a:cs typeface="Times New Roman" panose="02020603050405020304" pitchFamily="18" charset="0"/>
            </a:endParaRPr>
          </a:p>
          <a:p>
            <a:pPr marL="0" marR="0" lvl="1" algn="l" defTabSz="914400" rtl="0" eaLnBrk="0" fontAlgn="base" latinLnBrk="0" hangingPunct="0">
              <a:lnSpc>
                <a:spcPct val="100000"/>
              </a:lnSpc>
              <a:spcBef>
                <a:spcPct val="0"/>
              </a:spcBef>
              <a:spcAft>
                <a:spcPct val="0"/>
              </a:spcAft>
              <a:buClrTx/>
              <a:buSzTx/>
              <a:defRPr/>
            </a:pPr>
            <a:r>
              <a:rPr lang="en-US" sz="1800" dirty="0">
                <a:latin typeface="Times New Roman" panose="02020603050405020304" pitchFamily="18" charset="0"/>
                <a:cs typeface="Times New Roman" panose="02020603050405020304" pitchFamily="18" charset="0"/>
              </a:rPr>
              <a:t>URT operates a recycling facility in Janesville, Wisconsin.</a:t>
            </a:r>
          </a:p>
          <a:p>
            <a:pPr marL="0" marR="0" lvl="1" algn="l" defTabSz="914400" rtl="0" eaLnBrk="0" fontAlgn="base" latinLnBrk="0" hangingPunct="0">
              <a:lnSpc>
                <a:spcPct val="100000"/>
              </a:lnSpc>
              <a:spcBef>
                <a:spcPct val="0"/>
              </a:spcBef>
              <a:spcAft>
                <a:spcPct val="0"/>
              </a:spcAft>
              <a:buClrTx/>
              <a:buSzTx/>
              <a:defRPr/>
            </a:pPr>
            <a:endParaRPr lang="en-US" sz="1800" dirty="0">
              <a:latin typeface="Times New Roman" panose="02020603050405020304" pitchFamily="18" charset="0"/>
              <a:cs typeface="Times New Roman" panose="02020603050405020304" pitchFamily="18" charset="0"/>
            </a:endParaRPr>
          </a:p>
          <a:p>
            <a:pPr marL="0" marR="0" lvl="1" algn="l" defTabSz="914400" rtl="0" eaLnBrk="0" fontAlgn="base" latinLnBrk="0" hangingPunct="0">
              <a:lnSpc>
                <a:spcPct val="100000"/>
              </a:lnSpc>
              <a:spcBef>
                <a:spcPct val="0"/>
              </a:spcBef>
              <a:spcAft>
                <a:spcPct val="0"/>
              </a:spcAft>
              <a:buClrTx/>
              <a:buSzTx/>
              <a:defRPr/>
            </a:pPr>
            <a:r>
              <a:rPr lang="en-US" sz="1800" dirty="0">
                <a:latin typeface="Times New Roman" panose="02020603050405020304" pitchFamily="18" charset="0"/>
                <a:cs typeface="Times New Roman" panose="02020603050405020304" pitchFamily="18" charset="0"/>
              </a:rPr>
              <a:t>OSHA states that workers were being exposed to unsafe levels of lead and cadmium while they dismantled cathode ray tubes from older TVs.</a:t>
            </a:r>
          </a:p>
          <a:p>
            <a:pPr marL="0" marR="0" lvl="1" algn="l" defTabSz="914400" rtl="0" eaLnBrk="0" fontAlgn="base" latinLnBrk="0" hangingPunct="0">
              <a:lnSpc>
                <a:spcPct val="100000"/>
              </a:lnSpc>
              <a:spcBef>
                <a:spcPct val="0"/>
              </a:spcBef>
              <a:spcAft>
                <a:spcPct val="0"/>
              </a:spcAft>
              <a:buClrTx/>
              <a:buSzTx/>
              <a:defRPr/>
            </a:pPr>
            <a:endParaRPr lang="en-US" sz="1800" dirty="0">
              <a:latin typeface="Times New Roman" panose="02020603050405020304" pitchFamily="18" charset="0"/>
              <a:cs typeface="Times New Roman" panose="02020603050405020304" pitchFamily="18" charset="0"/>
            </a:endParaRPr>
          </a:p>
          <a:p>
            <a:pPr marL="0" marR="0" lvl="1" algn="l" defTabSz="914400" rtl="0" eaLnBrk="0" fontAlgn="base" latinLnBrk="0" hangingPunct="0">
              <a:lnSpc>
                <a:spcPct val="100000"/>
              </a:lnSpc>
              <a:spcBef>
                <a:spcPct val="0"/>
              </a:spcBef>
              <a:spcAft>
                <a:spcPct val="0"/>
              </a:spcAft>
              <a:buClrTx/>
              <a:buSzTx/>
              <a:defRPr/>
            </a:pPr>
            <a:r>
              <a:rPr lang="en-US" sz="1800" dirty="0">
                <a:latin typeface="Times New Roman" panose="02020603050405020304" pitchFamily="18" charset="0"/>
                <a:cs typeface="Times New Roman" panose="02020603050405020304" pitchFamily="18" charset="0"/>
              </a:rPr>
              <a:t>OSHA alleges that the facility has failed to implement adequate engineering controls and did not keep services as free as practicable from lead and cadmium accumulations.</a:t>
            </a:r>
          </a:p>
          <a:p>
            <a:pPr marL="0" marR="0" lvl="1" algn="l" defTabSz="914400" rtl="0" eaLnBrk="0" fontAlgn="base" latinLnBrk="0" hangingPunct="0">
              <a:lnSpc>
                <a:spcPct val="100000"/>
              </a:lnSpc>
              <a:spcBef>
                <a:spcPct val="0"/>
              </a:spcBef>
              <a:spcAft>
                <a:spcPct val="0"/>
              </a:spcAft>
              <a:buClrTx/>
              <a:buSzTx/>
              <a:defRPr/>
            </a:pPr>
            <a:endParaRPr lang="en-US" sz="1600" dirty="0">
              <a:latin typeface="Times New Roman" panose="02020603050405020304" pitchFamily="18" charset="0"/>
              <a:cs typeface="Times New Roman" panose="02020603050405020304" pitchFamily="18" charset="0"/>
            </a:endParaRPr>
          </a:p>
          <a:p>
            <a:pPr marL="0" marR="0" lvl="1" algn="l" defTabSz="914400" rtl="0" eaLnBrk="0" fontAlgn="base" latinLnBrk="0" hangingPunct="0">
              <a:lnSpc>
                <a:spcPct val="100000"/>
              </a:lnSpc>
              <a:spcBef>
                <a:spcPct val="0"/>
              </a:spcBef>
              <a:spcAft>
                <a:spcPct val="0"/>
              </a:spcAft>
              <a:buClrTx/>
              <a:buSzTx/>
              <a:defRPr/>
            </a:pPr>
            <a:endParaRPr lang="en-US" sz="1600" dirty="0">
              <a:latin typeface="Times New Roman" panose="02020603050405020304" pitchFamily="18" charset="0"/>
              <a:cs typeface="Times New Roman" panose="02020603050405020304" pitchFamily="18" charset="0"/>
            </a:endParaRPr>
          </a:p>
          <a:p>
            <a:pPr marL="0" marR="0" lvl="1" algn="l" defTabSz="914400" rtl="0" eaLnBrk="0" fontAlgn="base" latinLnBrk="0" hangingPunct="0">
              <a:lnSpc>
                <a:spcPct val="100000"/>
              </a:lnSpc>
              <a:spcBef>
                <a:spcPct val="0"/>
              </a:spcBef>
              <a:spcAft>
                <a:spcPct val="0"/>
              </a:spcAft>
              <a:buClrTx/>
              <a:buSzTx/>
              <a:defRPr/>
            </a:pPr>
            <a:endParaRPr lang="en-US" sz="1600"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1E15E96A-824E-F780-D534-6D293E4FDA8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36</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25321238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178BC-BE62-E0B2-6AF7-47EA5F37752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B87ACC4-CE30-21CA-F62B-621A05B06E62}"/>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6EAEE0C8-7BE7-FB15-819D-29CD8937C7D1}"/>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Cadmium/Lead/OSHA Enforcement: Janesville, Wisconsin Recycling Facility Cited for Alleged Violations</a:t>
            </a:r>
            <a:endParaRPr lang="en-US" sz="2200" b="1" i="0" cap="all" dirty="0">
              <a:solidFill>
                <a:schemeClr val="bg1"/>
              </a:solidFill>
              <a:effectLst/>
              <a:latin typeface="+mj-lt"/>
            </a:endParaRPr>
          </a:p>
        </p:txBody>
      </p:sp>
      <p:sp>
        <p:nvSpPr>
          <p:cNvPr id="6" name="Rectangle 16">
            <a:extLst>
              <a:ext uri="{FF2B5EF4-FFF2-40B4-BE49-F238E27FC236}">
                <a16:creationId xmlns:a16="http://schemas.microsoft.com/office/drawing/2014/main" id="{E8D5CB4E-2EAA-32EC-9CAD-21F4B441F87E}"/>
              </a:ext>
            </a:extLst>
          </p:cNvPr>
          <p:cNvSpPr txBox="1">
            <a:spLocks noChangeArrowheads="1"/>
          </p:cNvSpPr>
          <p:nvPr/>
        </p:nvSpPr>
        <p:spPr bwMode="auto">
          <a:xfrm>
            <a:off x="685800" y="1600200"/>
            <a:ext cx="8153400" cy="4814978"/>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algn="l" defTabSz="914400" rtl="0" eaLnBrk="0" fontAlgn="base" latinLnBrk="0" hangingPunct="0">
              <a:lnSpc>
                <a:spcPct val="100000"/>
              </a:lnSpc>
              <a:spcBef>
                <a:spcPct val="0"/>
              </a:spcBef>
              <a:spcAft>
                <a:spcPct val="0"/>
              </a:spcAft>
              <a:buClrTx/>
              <a:buSzTx/>
              <a:defRPr/>
            </a:pPr>
            <a:r>
              <a:rPr lang="en-US" sz="1800" dirty="0">
                <a:latin typeface="Times New Roman" panose="02020603050405020304" pitchFamily="18" charset="0"/>
                <a:cs typeface="Times New Roman" panose="02020603050405020304" pitchFamily="18" charset="0"/>
              </a:rPr>
              <a:t>OSHA alleges that the URT facility failed to do the following:</a:t>
            </a:r>
          </a:p>
          <a:p>
            <a:pPr marL="0" marR="0" lvl="1" algn="l" defTabSz="914400" rtl="0" eaLnBrk="0" fontAlgn="base" latinLnBrk="0" hangingPunct="0">
              <a:lnSpc>
                <a:spcPct val="100000"/>
              </a:lnSpc>
              <a:spcBef>
                <a:spcPct val="0"/>
              </a:spcBef>
              <a:spcAft>
                <a:spcPct val="0"/>
              </a:spcAft>
              <a:buClrTx/>
              <a:buSzTx/>
              <a:defRPr/>
            </a:pPr>
            <a:endParaRPr lang="en-US" sz="1800" dirty="0">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Provide biological monitoring of employees for overexposure every six months.</a:t>
            </a: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Collect samples for representative full shift exposures to both lead and cadmium.</a:t>
            </a: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Ensure workers removed protective clothing contaminated with lead and cadmium at the completion of the shift and left the clothing at the workplace.</a:t>
            </a: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Require workers exposed to lead and cadmium to shower at the end of their shift.</a:t>
            </a: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Establish a regulation area to reduce the spread of contamination when employees were exposed to lead or cadmium over the permissible exposure limit.</a:t>
            </a:r>
          </a:p>
          <a:p>
            <a:pPr marL="1200150" lvl="3" indent="-285750">
              <a:buFont typeface="Arial" panose="020B0604020202020204" pitchFamily="34" charset="0"/>
              <a:buChar char="•"/>
              <a:defRPr/>
            </a:pPr>
            <a:r>
              <a:rPr lang="en-US" sz="1800" dirty="0">
                <a:latin typeface="Times New Roman" panose="02020603050405020304" pitchFamily="18" charset="0"/>
                <a:cs typeface="Times New Roman" panose="02020603050405020304" pitchFamily="18" charset="0"/>
              </a:rPr>
              <a:t>Train employees on the additive effects of lead and cadmium.</a:t>
            </a:r>
          </a:p>
          <a:p>
            <a:pPr marL="1200150" lvl="3" indent="-285750">
              <a:buFont typeface="Arial" panose="020B0604020202020204" pitchFamily="34" charset="0"/>
              <a:buChar char="•"/>
              <a:defRPr/>
            </a:pPr>
            <a:endParaRPr lang="en-US" sz="1800" dirty="0">
              <a:latin typeface="Times New Roman" panose="02020603050405020304" pitchFamily="18" charset="0"/>
              <a:cs typeface="Times New Roman" panose="02020603050405020304" pitchFamily="18" charset="0"/>
            </a:endParaRPr>
          </a:p>
          <a:p>
            <a:pPr marL="1200150" lvl="3" indent="-285750">
              <a:buFont typeface="Arial" panose="020B0604020202020204" pitchFamily="34" charset="0"/>
              <a:buChar char="•"/>
              <a:defRPr/>
            </a:pPr>
            <a:endParaRPr lang="en-US" sz="1800" dirty="0">
              <a:latin typeface="Times New Roman" panose="02020603050405020304" pitchFamily="18" charset="0"/>
              <a:cs typeface="Times New Roman" panose="02020603050405020304" pitchFamily="18" charset="0"/>
            </a:endParaRPr>
          </a:p>
          <a:p>
            <a:pPr marL="0" lvl="1">
              <a:defRPr/>
            </a:pPr>
            <a:r>
              <a:rPr lang="en-US" sz="1800" dirty="0">
                <a:latin typeface="Times New Roman" panose="02020603050405020304" pitchFamily="18" charset="0"/>
                <a:cs typeface="Times New Roman" panose="02020603050405020304" pitchFamily="18" charset="0"/>
              </a:rPr>
              <a:t>$202,820.00 in penalties has been proposed by OSHA for the alleged violations.</a:t>
            </a:r>
          </a:p>
        </p:txBody>
      </p:sp>
      <p:sp>
        <p:nvSpPr>
          <p:cNvPr id="2" name="Slide Number Placeholder 1">
            <a:extLst>
              <a:ext uri="{FF2B5EF4-FFF2-40B4-BE49-F238E27FC236}">
                <a16:creationId xmlns:a16="http://schemas.microsoft.com/office/drawing/2014/main" id="{E430D8FD-80A6-758D-84BD-CC2D9BB1850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37</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931782200"/>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5" name="Rectangle 10"/>
          <p:cNvSpPr txBox="1">
            <a:spLocks noChangeArrowheads="1"/>
          </p:cNvSpPr>
          <p:nvPr/>
        </p:nvSpPr>
        <p:spPr bwMode="auto">
          <a:xfrm>
            <a:off x="625415"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OSHA Enforcement: Franksville, Wisconsin Disposal/Recycling Company Proposed Penalties for Alleged Violations</a:t>
            </a:r>
            <a:endParaRPr lang="en-US" sz="2000" b="1" i="0" cap="all" dirty="0">
              <a:solidFill>
                <a:schemeClr val="bg1"/>
              </a:solidFill>
              <a:effectLst/>
              <a:latin typeface="+mj-lt"/>
            </a:endParaRPr>
          </a:p>
        </p:txBody>
      </p:sp>
      <p:sp>
        <p:nvSpPr>
          <p:cNvPr id="6" name="Rectangle 16"/>
          <p:cNvSpPr txBox="1">
            <a:spLocks noChangeArrowheads="1"/>
          </p:cNvSpPr>
          <p:nvPr/>
        </p:nvSpPr>
        <p:spPr bwMode="auto">
          <a:xfrm>
            <a:off x="625415" y="1543050"/>
            <a:ext cx="8035865" cy="51054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The Occupational Safety and Health Administration (“OSHA”) issued a July 18th news release stating that it had proposed penalties for alleged violations for John’s Disposal Service Inc. and John’s Recycling Inc.</a:t>
            </a:r>
          </a:p>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600" u="none" strike="noStrike" kern="1200" cap="none" spc="0" normalizeH="0" baseline="0" noProof="0" dirty="0">
              <a:ln>
                <a:noFill/>
              </a:ln>
              <a:solidFill>
                <a:srgbClr val="444444"/>
              </a:solidFill>
              <a:uLnTx/>
              <a:uFillTx/>
              <a:latin typeface="freight-sans-pro"/>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The companies are stated to operate waste removal and recycling facilities in Franksville and Brookfield, Wisconsin.</a:t>
            </a:r>
            <a:endParaRPr lang="en-US" sz="1600" b="0" i="0" dirty="0">
              <a:solidFill>
                <a:srgbClr val="444444"/>
              </a:solidFill>
              <a:effectLst/>
              <a:latin typeface="freight-sans-pro"/>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defRPr/>
            </a:pPr>
            <a:endParaRPr kumimoji="0" lang="en-US" sz="1600" u="none" strike="noStrike" kern="1200" cap="none" spc="0" normalizeH="0" baseline="0" noProof="0" dirty="0">
              <a:ln>
                <a:noFill/>
              </a:ln>
              <a:solidFill>
                <a:srgbClr val="444444"/>
              </a:solidFill>
              <a:uLnTx/>
              <a:uFillTx/>
              <a:latin typeface="freight-sans-pro"/>
              <a:cs typeface="Times New Roman" panose="02020603050405020304" pitchFamily="18" charset="0"/>
            </a:endParaRPr>
          </a:p>
          <a:p>
            <a:pPr marL="0" marR="0" lvl="1" indent="0" algn="l" defTabSz="914400" rtl="0" eaLnBrk="0" fontAlgn="base" latinLnBrk="0" hangingPunct="0">
              <a:lnSpc>
                <a:spcPct val="100000"/>
              </a:lnSpc>
              <a:spcBef>
                <a:spcPct val="0"/>
              </a:spcBef>
              <a:spcAft>
                <a:spcPct val="0"/>
              </a:spcAft>
              <a:buClrTx/>
              <a:buSzTx/>
              <a:buFontTx/>
              <a:buNone/>
              <a:defRPr/>
            </a:pPr>
            <a:r>
              <a:rPr lang="en-US" sz="1600" b="0" i="0" dirty="0">
                <a:solidFill>
                  <a:srgbClr val="444444"/>
                </a:solidFill>
                <a:effectLst/>
                <a:latin typeface="freight-sans-pro"/>
              </a:rPr>
              <a:t>Alleged violations cited include:</a:t>
            </a:r>
            <a:endParaRPr lang="en-US" sz="1600" b="0" i="0" dirty="0">
              <a:solidFill>
                <a:srgbClr val="444444"/>
              </a:solidFill>
              <a:effectLst/>
              <a:latin typeface="freight-sans-pro"/>
              <a:cs typeface="Times New Roman" panose="02020603050405020304" pitchFamily="18" charset="0"/>
            </a:endParaRPr>
          </a:p>
          <a:p>
            <a:pPr lvl="2">
              <a:lnSpc>
                <a:spcPts val="2250"/>
              </a:lnSpc>
              <a:buFont typeface="Arial" panose="020B0604020202020204" pitchFamily="34" charset="0"/>
              <a:buChar char="•"/>
            </a:pPr>
            <a:r>
              <a:rPr lang="en-US" sz="1600" b="0" i="0" dirty="0">
                <a:solidFill>
                  <a:srgbClr val="444444"/>
                </a:solidFill>
                <a:effectLst/>
                <a:latin typeface="freight-sans-pro"/>
              </a:rPr>
              <a:t>Lacking energy control procedures.</a:t>
            </a:r>
          </a:p>
          <a:p>
            <a:pPr lvl="2">
              <a:lnSpc>
                <a:spcPts val="2250"/>
              </a:lnSpc>
              <a:buFont typeface="Arial" panose="020B0604020202020204" pitchFamily="34" charset="0"/>
              <a:buChar char="•"/>
            </a:pPr>
            <a:r>
              <a:rPr lang="en-US" sz="1600" b="0" i="0" dirty="0">
                <a:solidFill>
                  <a:srgbClr val="444444"/>
                </a:solidFill>
                <a:effectLst/>
                <a:latin typeface="freight-sans-pro"/>
              </a:rPr>
              <a:t>Not providing fall protection on an elevated platform.</a:t>
            </a:r>
          </a:p>
          <a:p>
            <a:pPr lvl="2">
              <a:lnSpc>
                <a:spcPts val="2250"/>
              </a:lnSpc>
              <a:buFont typeface="Arial" panose="020B0604020202020204" pitchFamily="34" charset="0"/>
              <a:buChar char="•"/>
            </a:pPr>
            <a:r>
              <a:rPr lang="en-US" sz="1600" b="0" i="0" dirty="0">
                <a:solidFill>
                  <a:srgbClr val="444444"/>
                </a:solidFill>
                <a:effectLst/>
                <a:latin typeface="freight-sans-pro"/>
              </a:rPr>
              <a:t>Failing to train forklift operators.</a:t>
            </a:r>
          </a:p>
          <a:p>
            <a:pPr lvl="2">
              <a:lnSpc>
                <a:spcPts val="2250"/>
              </a:lnSpc>
              <a:buFont typeface="Arial" panose="020B0604020202020204" pitchFamily="34" charset="0"/>
              <a:buChar char="•"/>
            </a:pPr>
            <a:r>
              <a:rPr lang="en-US" sz="1600" b="0" i="0" dirty="0">
                <a:solidFill>
                  <a:srgbClr val="444444"/>
                </a:solidFill>
                <a:effectLst/>
                <a:latin typeface="freight-sans-pro"/>
              </a:rPr>
              <a:t>Not providing hazardous communication training.</a:t>
            </a:r>
          </a:p>
          <a:p>
            <a:pPr lvl="2">
              <a:lnSpc>
                <a:spcPts val="2250"/>
              </a:lnSpc>
              <a:buFont typeface="Arial" panose="020B0604020202020204" pitchFamily="34" charset="0"/>
              <a:buChar char="•"/>
            </a:pPr>
            <a:r>
              <a:rPr lang="en-US" sz="1600" b="0" i="0" dirty="0">
                <a:solidFill>
                  <a:srgbClr val="444444"/>
                </a:solidFill>
                <a:effectLst/>
                <a:latin typeface="freight-sans-pro"/>
              </a:rPr>
              <a:t>Lack of a hearing conservation program.</a:t>
            </a:r>
          </a:p>
          <a:p>
            <a:pPr lvl="2">
              <a:lnSpc>
                <a:spcPts val="2250"/>
              </a:lnSpc>
              <a:buFont typeface="Arial" panose="020B0604020202020204" pitchFamily="34" charset="0"/>
              <a:buChar char="•"/>
            </a:pPr>
            <a:r>
              <a:rPr lang="en-US" sz="1600" b="0" i="0" dirty="0">
                <a:solidFill>
                  <a:srgbClr val="444444"/>
                </a:solidFill>
                <a:effectLst/>
                <a:latin typeface="freight-sans-pro"/>
              </a:rPr>
              <a:t>Failure to adequately install emission guards.</a:t>
            </a:r>
          </a:p>
          <a:p>
            <a:pPr lvl="2">
              <a:lnSpc>
                <a:spcPts val="2250"/>
              </a:lnSpc>
              <a:buFont typeface="Arial" panose="020B0604020202020204" pitchFamily="34" charset="0"/>
              <a:buChar char="•"/>
            </a:pPr>
            <a:endParaRPr lang="en-US" sz="1600" dirty="0">
              <a:solidFill>
                <a:srgbClr val="444444"/>
              </a:solidFill>
              <a:latin typeface="freight-sans-pro"/>
            </a:endParaRPr>
          </a:p>
          <a:p>
            <a:pPr>
              <a:lnSpc>
                <a:spcPts val="2250"/>
              </a:lnSpc>
            </a:pPr>
            <a:r>
              <a:rPr lang="en-US" sz="1600" b="0" i="0" dirty="0">
                <a:solidFill>
                  <a:srgbClr val="444444"/>
                </a:solidFill>
                <a:effectLst/>
                <a:latin typeface="freight-sans-pro"/>
              </a:rPr>
              <a:t>OSHA has proposed penalties in the amount of $367,401.00.</a:t>
            </a:r>
          </a:p>
          <a:p>
            <a:pPr marL="285750" marR="0" lvl="1"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defRPr/>
            </a:pPr>
            <a:endParaRPr kumimoji="0" lang="en-US" sz="1800" b="0" i="0" u="none" strike="noStrike" kern="1200" cap="none" spc="0" normalizeH="0" baseline="0" noProof="0" dirty="0">
              <a:ln>
                <a:noFill/>
              </a:ln>
              <a:solidFill>
                <a:srgbClr val="444444"/>
              </a:solidFill>
              <a:effectLst/>
              <a:uLnTx/>
              <a:uFillTx/>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53199307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C589A-12E5-6D56-7A18-EF3F32265A3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373C47E-B0CA-31A9-CF43-073C52393237}"/>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60E233DA-2B84-CDFB-9800-71579F37C581}"/>
              </a:ext>
            </a:extLst>
          </p:cNvPr>
          <p:cNvSpPr txBox="1">
            <a:spLocks noChangeArrowheads="1"/>
          </p:cNvSpPr>
          <p:nvPr/>
        </p:nvSpPr>
        <p:spPr bwMode="auto">
          <a:xfrm>
            <a:off x="609600" y="-10064"/>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200" b="1" dirty="0">
                <a:solidFill>
                  <a:schemeClr val="bg1"/>
                </a:solidFill>
                <a:latin typeface="+mj-lt"/>
              </a:rPr>
              <a:t>CIRCLE Act: U.S. House of Representatives Legislation Introduced to Expand Recycling Capacity</a:t>
            </a:r>
            <a:endParaRPr lang="en-US" sz="2200" b="1" i="0" cap="all" dirty="0">
              <a:solidFill>
                <a:schemeClr val="bg1"/>
              </a:solidFill>
              <a:effectLst/>
              <a:latin typeface="+mj-lt"/>
            </a:endParaRPr>
          </a:p>
        </p:txBody>
      </p:sp>
      <p:sp>
        <p:nvSpPr>
          <p:cNvPr id="6" name="Rectangle 16">
            <a:extLst>
              <a:ext uri="{FF2B5EF4-FFF2-40B4-BE49-F238E27FC236}">
                <a16:creationId xmlns:a16="http://schemas.microsoft.com/office/drawing/2014/main" id="{72B3E725-F5DD-4C39-C1F7-29C9104CCF8E}"/>
              </a:ext>
            </a:extLst>
          </p:cNvPr>
          <p:cNvSpPr txBox="1">
            <a:spLocks noChangeArrowheads="1"/>
          </p:cNvSpPr>
          <p:nvPr/>
        </p:nvSpPr>
        <p:spPr bwMode="auto">
          <a:xfrm>
            <a:off x="609600" y="1385978"/>
            <a:ext cx="81534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Congressman Brian Fitzpatrick (Pennsylvania) and Tom Suozzi (New York) introduced into the United States House of Representatives legislation styled:</a:t>
            </a:r>
          </a:p>
          <a:p>
            <a:pPr>
              <a:lnSpc>
                <a:spcPts val="2250"/>
              </a:lnSpc>
            </a:pPr>
            <a:r>
              <a:rPr lang="en-US" sz="1600" dirty="0">
                <a:solidFill>
                  <a:srgbClr val="444444"/>
                </a:solidFill>
                <a:latin typeface="Times New Roman" panose="02020603050405020304" pitchFamily="18" charset="0"/>
                <a:cs typeface="Times New Roman" panose="02020603050405020304" pitchFamily="18" charset="0"/>
              </a:rPr>
              <a:t>	</a:t>
            </a:r>
            <a:r>
              <a:rPr lang="en-US" sz="1600" i="1" dirty="0">
                <a:solidFill>
                  <a:srgbClr val="444444"/>
                </a:solidFill>
                <a:latin typeface="Times New Roman" panose="02020603050405020304" pitchFamily="18" charset="0"/>
                <a:cs typeface="Times New Roman" panose="02020603050405020304" pitchFamily="18" charset="0"/>
              </a:rPr>
              <a:t>Cultivating Investment in Recycling and Circular Local Economies (CIRCLE) Act</a:t>
            </a:r>
            <a:r>
              <a:rPr lang="en-US" sz="1600" dirty="0">
                <a:solidFill>
                  <a:srgbClr val="444444"/>
                </a:solidFill>
                <a:latin typeface="Times New Roman" panose="02020603050405020304" pitchFamily="18" charset="0"/>
                <a:cs typeface="Times New Roman" panose="02020603050405020304" pitchFamily="18" charset="0"/>
              </a:rPr>
              <a:t>.</a:t>
            </a:r>
          </a:p>
          <a:p>
            <a:pPr>
              <a:lnSpc>
                <a:spcPts val="2250"/>
              </a:lnSpc>
            </a:pPr>
            <a:endParaRPr lang="en-US" sz="1600" b="0" i="0" dirty="0">
              <a:solidFill>
                <a:srgbClr val="444444"/>
              </a:solidFill>
              <a:effectLst/>
              <a:latin typeface="Times New Roman" panose="02020603050405020304" pitchFamily="18" charset="0"/>
              <a:cs typeface="Times New Roman" panose="02020603050405020304" pitchFamily="18" charset="0"/>
            </a:endParaRPr>
          </a:p>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The CIRCLE Act is described as bipartisan legislation that would:</a:t>
            </a:r>
          </a:p>
          <a:p>
            <a:pPr>
              <a:lnSpc>
                <a:spcPts val="2250"/>
              </a:lnSpc>
            </a:pPr>
            <a:endParaRPr lang="en-US" sz="1600" dirty="0">
              <a:solidFill>
                <a:srgbClr val="444444"/>
              </a:solidFill>
              <a:latin typeface="Times New Roman" panose="02020603050405020304" pitchFamily="18" charset="0"/>
              <a:cs typeface="Times New Roman" panose="02020603050405020304" pitchFamily="18" charset="0"/>
            </a:endParaRPr>
          </a:p>
          <a:p>
            <a:pPr marL="1200150" lvl="2" indent="-285750">
              <a:lnSpc>
                <a:spcPts val="2250"/>
              </a:lnSpc>
              <a:buFont typeface="Arial" panose="020B0604020202020204" pitchFamily="34" charset="0"/>
              <a:buChar char="•"/>
            </a:pPr>
            <a:r>
              <a:rPr lang="en-US" sz="1600" b="0" i="0" dirty="0">
                <a:solidFill>
                  <a:srgbClr val="444444"/>
                </a:solidFill>
                <a:effectLst/>
                <a:latin typeface="Times New Roman" panose="02020603050405020304" pitchFamily="18" charset="0"/>
                <a:cs typeface="Times New Roman" panose="02020603050405020304" pitchFamily="18" charset="0"/>
              </a:rPr>
              <a:t>Create a targeted investment tax credit.</a:t>
            </a:r>
          </a:p>
          <a:p>
            <a:pPr marL="1200150" lvl="2" indent="-285750">
              <a:lnSpc>
                <a:spcPts val="2250"/>
              </a:lnSpc>
              <a:buFont typeface="Arial" panose="020B0604020202020204" pitchFamily="34" charset="0"/>
              <a:buChar char="•"/>
            </a:pPr>
            <a:r>
              <a:rPr lang="en-US" sz="1600" b="0" i="0" dirty="0">
                <a:solidFill>
                  <a:srgbClr val="444444"/>
                </a:solidFill>
                <a:effectLst/>
                <a:latin typeface="Times New Roman" panose="02020603050405020304" pitchFamily="18" charset="0"/>
                <a:cs typeface="Times New Roman" panose="02020603050405020304" pitchFamily="18" charset="0"/>
              </a:rPr>
              <a:t>Expand and modernize our nation’s recycling infrastructure.</a:t>
            </a:r>
          </a:p>
          <a:p>
            <a:pPr marL="1200150" lvl="2" indent="-285750">
              <a:lnSpc>
                <a:spcPts val="2250"/>
              </a:lnSpc>
              <a:buFont typeface="Arial" panose="020B0604020202020204" pitchFamily="34" charset="0"/>
              <a:buChar char="•"/>
            </a:pPr>
            <a:r>
              <a:rPr lang="en-US" sz="1600" b="0" i="0" dirty="0">
                <a:solidFill>
                  <a:srgbClr val="444444"/>
                </a:solidFill>
                <a:effectLst/>
                <a:latin typeface="Times New Roman" panose="02020603050405020304" pitchFamily="18" charset="0"/>
                <a:cs typeface="Times New Roman" panose="02020603050405020304" pitchFamily="18" charset="0"/>
              </a:rPr>
              <a:t>Strengthen domestic manufacturing.</a:t>
            </a:r>
          </a:p>
          <a:p>
            <a:pPr marL="1200150" lvl="2" indent="-285750">
              <a:lnSpc>
                <a:spcPts val="2250"/>
              </a:lnSpc>
              <a:buFont typeface="Arial" panose="020B0604020202020204" pitchFamily="34" charset="0"/>
              <a:buChar char="•"/>
            </a:pPr>
            <a:r>
              <a:rPr lang="en-US" sz="1600" b="0" i="0" dirty="0">
                <a:solidFill>
                  <a:srgbClr val="444444"/>
                </a:solidFill>
                <a:effectLst/>
                <a:latin typeface="Times New Roman" panose="02020603050405020304" pitchFamily="18" charset="0"/>
                <a:cs typeface="Times New Roman" panose="02020603050405020304" pitchFamily="18" charset="0"/>
              </a:rPr>
              <a:t>Reduce the volume of waste sent to landfills and incinerators.</a:t>
            </a:r>
          </a:p>
          <a:p>
            <a:pPr marL="1200150" lvl="2" indent="-285750">
              <a:lnSpc>
                <a:spcPts val="2250"/>
              </a:lnSpc>
              <a:buFont typeface="Arial" panose="020B0604020202020204" pitchFamily="34" charset="0"/>
              <a:buChar char="•"/>
            </a:pPr>
            <a:endParaRPr lang="en-US" sz="1600" dirty="0">
              <a:solidFill>
                <a:srgbClr val="444444"/>
              </a:solidFill>
              <a:latin typeface="Times New Roman" panose="02020603050405020304" pitchFamily="18" charset="0"/>
              <a:cs typeface="Times New Roman" panose="02020603050405020304" pitchFamily="18" charset="0"/>
            </a:endParaRPr>
          </a:p>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The CIRCLE Act establishes a 30% investment tax credit that would be phased out over 10 years for qualified investments in new or upgraded recycling infrastructure.</a:t>
            </a:r>
          </a:p>
          <a:p>
            <a:pPr>
              <a:lnSpc>
                <a:spcPts val="2250"/>
              </a:lnSpc>
            </a:pPr>
            <a:endParaRPr lang="en-US" sz="1600" b="0" i="0" dirty="0">
              <a:solidFill>
                <a:srgbClr val="444444"/>
              </a:solidFill>
              <a:effectLst/>
              <a:latin typeface="Times New Roman" panose="02020603050405020304" pitchFamily="18" charset="0"/>
              <a:cs typeface="Times New Roman" panose="02020603050405020304" pitchFamily="18" charset="0"/>
            </a:endParaRPr>
          </a:p>
          <a:p>
            <a:pPr>
              <a:lnSpc>
                <a:spcPts val="2250"/>
              </a:lnSpc>
            </a:pPr>
            <a:r>
              <a:rPr lang="en-US" sz="1600" b="0" i="0" dirty="0">
                <a:solidFill>
                  <a:srgbClr val="444444"/>
                </a:solidFill>
                <a:effectLst/>
                <a:latin typeface="Times New Roman" panose="02020603050405020304" pitchFamily="18" charset="0"/>
                <a:cs typeface="Times New Roman" panose="02020603050405020304" pitchFamily="18" charset="0"/>
              </a:rPr>
              <a:t>Municipalities investing directly in waste reduction efforts would receive a direct rebate.</a:t>
            </a:r>
          </a:p>
        </p:txBody>
      </p:sp>
      <p:sp>
        <p:nvSpPr>
          <p:cNvPr id="2" name="Slide Number Placeholder 1">
            <a:extLst>
              <a:ext uri="{FF2B5EF4-FFF2-40B4-BE49-F238E27FC236}">
                <a16:creationId xmlns:a16="http://schemas.microsoft.com/office/drawing/2014/main" id="{B74FF7BD-782D-DDF1-8DD8-B41B7A4D07C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39</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976715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0" y="0"/>
            <a:ext cx="9144000" cy="6858000"/>
          </a:xfrm>
          <a:prstGeom prst="rect">
            <a:avLst/>
          </a:prstGeom>
        </p:spPr>
      </p:pic>
      <p:sp>
        <p:nvSpPr>
          <p:cNvPr id="6" name="Rectangle 16"/>
          <p:cNvSpPr txBox="1">
            <a:spLocks noChangeArrowheads="1"/>
          </p:cNvSpPr>
          <p:nvPr/>
        </p:nvSpPr>
        <p:spPr bwMode="auto">
          <a:xfrm>
            <a:off x="685800" y="1592580"/>
            <a:ext cx="6858000" cy="45720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eaLnBrk="1" hangingPunct="1">
              <a:spcBef>
                <a:spcPct val="20000"/>
              </a:spcBef>
              <a:defRPr/>
            </a:pPr>
            <a:endParaRPr kumimoji="0" lang="en-US" sz="1400" b="0" u="none" strike="noStrike" kern="0" cap="none" spc="0" normalizeH="0" baseline="0" noProof="0" dirty="0">
              <a:ln>
                <a:noFill/>
              </a:ln>
              <a:solidFill>
                <a:srgbClr val="00529F"/>
              </a:solidFill>
              <a:effectLst/>
              <a:uLnTx/>
              <a:uFillTx/>
              <a:latin typeface="+mn-lt"/>
              <a:ea typeface="+mn-ea"/>
              <a:cs typeface="+mn-cs"/>
            </a:endParaRPr>
          </a:p>
          <a:p>
            <a:pPr algn="just">
              <a:buNone/>
            </a:pPr>
            <a:r>
              <a:rPr lang="en-US" sz="2800" dirty="0">
                <a:latin typeface="Calibri" panose="020F0502020204030204" pitchFamily="34" charset="0"/>
              </a:rPr>
              <a:t>Source of information that often addresses issues relevant to solid/hazardous waste and recycling issues:</a:t>
            </a:r>
          </a:p>
          <a:p>
            <a:pPr algn="ctr">
              <a:buNone/>
            </a:pPr>
            <a:endParaRPr lang="en-US" sz="2800" dirty="0">
              <a:latin typeface="Calibri" panose="020F0502020204030204" pitchFamily="34" charset="0"/>
            </a:endParaRPr>
          </a:p>
          <a:p>
            <a:pPr algn="ctr">
              <a:buNone/>
            </a:pPr>
            <a:r>
              <a:rPr lang="en-US" sz="2800" dirty="0">
                <a:latin typeface="Calibri" panose="020F0502020204030204" pitchFamily="34" charset="0"/>
              </a:rPr>
              <a:t>Arkansas Environmental, Energy and Water Law Blog</a:t>
            </a:r>
          </a:p>
          <a:p>
            <a:pPr algn="ctr">
              <a:buNone/>
            </a:pPr>
            <a:r>
              <a:rPr lang="en-US" sz="2800" dirty="0">
                <a:solidFill>
                  <a:schemeClr val="tx2"/>
                </a:solidFill>
                <a:latin typeface="Calibri" panose="020F0502020204030204" pitchFamily="34" charset="0"/>
              </a:rPr>
              <a:t>http://www.mitchellwilliamslaw.com/blog</a:t>
            </a:r>
          </a:p>
          <a:p>
            <a:pPr algn="ctr">
              <a:buNone/>
            </a:pPr>
            <a:endParaRPr lang="en-US" dirty="0">
              <a:solidFill>
                <a:schemeClr val="tx2"/>
              </a:solidFill>
              <a:latin typeface="Calibri" panose="020F0502020204030204" pitchFamily="34" charset="0"/>
            </a:endParaRPr>
          </a:p>
          <a:p>
            <a:pPr algn="ctr">
              <a:buNone/>
            </a:pPr>
            <a:r>
              <a:rPr lang="en-US" dirty="0">
                <a:latin typeface="Calibri" panose="020F0502020204030204" pitchFamily="34" charset="0"/>
              </a:rPr>
              <a:t>Three posts five days a week</a:t>
            </a:r>
          </a:p>
          <a:p>
            <a:pPr marL="342900" marR="0" lvl="0" indent="-342900" algn="l" defTabSz="914400" rtl="0" eaLnBrk="1" fontAlgn="base" latinLnBrk="0" hangingPunct="1">
              <a:lnSpc>
                <a:spcPct val="100000"/>
              </a:lnSpc>
              <a:spcBef>
                <a:spcPct val="20000"/>
              </a:spcBef>
              <a:spcAft>
                <a:spcPct val="0"/>
              </a:spcAft>
              <a:buClrTx/>
              <a:buSzTx/>
              <a:buFontTx/>
              <a:buChar char="•"/>
              <a:defRPr/>
            </a:pPr>
            <a:endParaRPr kumimoji="0" lang="en-US" sz="1800" b="0" i="0" u="none" strike="noStrike" kern="0" cap="none" spc="0" normalizeH="0" baseline="0" noProof="0" dirty="0">
              <a:ln>
                <a:noFill/>
              </a:ln>
              <a:solidFill>
                <a:srgbClr val="00529F"/>
              </a:solidFill>
              <a:effectLst/>
              <a:uLnTx/>
              <a:uFillTx/>
              <a:latin typeface="+mn-lt"/>
              <a:ea typeface="+mn-ea"/>
              <a:cs typeface="+mn-cs"/>
            </a:endParaRPr>
          </a:p>
        </p:txBody>
      </p:sp>
      <p:sp>
        <p:nvSpPr>
          <p:cNvPr id="2" name="Slide Number Placeholder 1"/>
          <p:cNvSpPr>
            <a:spLocks noGrp="1"/>
          </p:cNvSpPr>
          <p:nvPr>
            <p:ph type="sldNum" sz="quarter" idx="12"/>
          </p:nvPr>
        </p:nvSpPr>
        <p:spPr/>
        <p:txBody>
          <a:bodyPr/>
          <a:lstStyle/>
          <a:p>
            <a:pPr>
              <a:defRPr/>
            </a:pPr>
            <a:fld id="{3A28622A-868B-4626-B788-F10EB9D3EEB5}" type="slidenum">
              <a:rPr lang="en-US" smtClean="0"/>
              <a:pPr>
                <a:defRPr/>
              </a:pPr>
              <a:t>4</a:t>
            </a:fld>
            <a:endParaRPr lang="en-US"/>
          </a:p>
        </p:txBody>
      </p:sp>
    </p:spTree>
    <p:extLst>
      <p:ext uri="{BB962C8B-B14F-4D97-AF65-F5344CB8AC3E}">
        <p14:creationId xmlns:p14="http://schemas.microsoft.com/office/powerpoint/2010/main" val="408784563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2C494-A630-A071-0236-0DCFDAE67FC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934CB20-83FD-99ED-6A58-6939DB8583E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155C92B5-B9E3-0DD8-2C26-B10C7C991A3A}"/>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rPr>
              <a:t>Preproduction Plastic Materials: Colorado General Assembly Enacts Discharge Prohibition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3BD92FF9-EA2A-74F9-AC77-7704D451964D}"/>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r>
              <a:rPr lang="en-US" sz="1800" dirty="0"/>
              <a:t>The General Assembly of the State of Colorado has enacted Senate Bill 26-016 addressing preproduction plastic materials.</a:t>
            </a:r>
          </a:p>
          <a:p>
            <a:endParaRPr lang="en-US" sz="1800" dirty="0"/>
          </a:p>
          <a:p>
            <a:r>
              <a:rPr lang="en-US" sz="1800" dirty="0"/>
              <a:t>The Bill prohibits a facility that makes, uses, packages, or transports plastic pellets or other preproduction plastic materials from discharging such materials through state waters, wastewater, stormwater runoff, or other runoff.</a:t>
            </a:r>
          </a:p>
          <a:p>
            <a:endParaRPr lang="en-US" sz="1800" dirty="0"/>
          </a:p>
          <a:p>
            <a:r>
              <a:rPr lang="en-US" sz="1800" dirty="0"/>
              <a:t>This Bill prohibits their disposal in other landfill other than hazardous waste.</a:t>
            </a:r>
          </a:p>
          <a:p>
            <a:endParaRPr lang="en-US" sz="1800" dirty="0"/>
          </a:p>
          <a:p>
            <a:r>
              <a:rPr lang="en-US" sz="1800" dirty="0"/>
              <a:t>Sewage treatment facilities are excluded.</a:t>
            </a:r>
          </a:p>
          <a:p>
            <a:endParaRPr lang="en-US" sz="1800" dirty="0"/>
          </a:p>
          <a:p>
            <a:r>
              <a:rPr lang="en-US" sz="1800" dirty="0"/>
              <a:t>The Preproduction plastic materials are defined to include:</a:t>
            </a:r>
          </a:p>
          <a:p>
            <a:endParaRPr lang="en-US" sz="1800" dirty="0"/>
          </a:p>
          <a:p>
            <a:pPr lvl="1"/>
            <a:r>
              <a:rPr lang="en-US" sz="1800" dirty="0"/>
              <a:t>… PREPRODUCTION PLASTIC PELLETS, FLAKES, FIBERS, POWDERS, OR POWDERED COLORING FOR PLASTICS, IN THEIR RAW OR PRIMARY STATE.</a:t>
            </a:r>
            <a:endParaRPr lang="en-US" sz="1600" dirty="0">
              <a:solidFill>
                <a:srgbClr val="444444"/>
              </a:solidFill>
              <a:latin typeface="freight-sans-pro"/>
            </a:endParaRP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D11D826D-8205-8E77-56B8-161EA9D9F0F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40</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80958575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B7E0E-D869-BCE5-14CB-0081BF60649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8568055-B951-3E1E-3405-9819C5D625D2}"/>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EBE28B45-1F3B-0286-5D59-97C964AD442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Preproduction Plastic Materials: Colorado General Assembly Enacts Discharge Prohibition</a:t>
            </a:r>
            <a:br>
              <a:rPr lang="en-US" sz="2000" b="1" dirty="0">
                <a:solidFill>
                  <a:schemeClr val="bg1"/>
                </a:solidFill>
                <a:latin typeface="+mj-lt"/>
              </a:rPr>
            </a:b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5E69A7EA-3EEE-C0B6-02BA-01AFF21D0C1E}"/>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r>
              <a:rPr lang="en-US" sz="1800" dirty="0"/>
              <a:t>The term includes preproduction plastic materials produced from virgin resin or from recycled or post-consumer plastic sources, prior to incorporation or reincorporation into a finished plastic product.</a:t>
            </a:r>
          </a:p>
          <a:p>
            <a:endParaRPr lang="en-US" sz="1800" dirty="0"/>
          </a:p>
          <a:p>
            <a:r>
              <a:rPr lang="en-US" sz="1800" dirty="0"/>
              <a:t>Preproduction plastic materials do not include materials resulting from the breakdown of manufactured or otherwise useful plastic products.</a:t>
            </a:r>
          </a:p>
          <a:p>
            <a:endParaRPr lang="en-US" sz="1800" dirty="0"/>
          </a:p>
          <a:p>
            <a:r>
              <a:rPr lang="en-US" sz="1800" dirty="0"/>
              <a:t>The Colorado Department of Public Health and Environment is prohibited from issuing a permit for the discharge of plastic pellets or other preproduction plastic materials into state waters.</a:t>
            </a:r>
          </a:p>
          <a:p>
            <a:endParaRPr lang="en-US" sz="1800" dirty="0"/>
          </a:p>
          <a:p>
            <a:r>
              <a:rPr lang="en-US" sz="1800" dirty="0"/>
              <a:t>The Bill was signed into law on March 31st by Colorado Governor Jared Polis.</a:t>
            </a:r>
          </a:p>
          <a:p>
            <a:endParaRPr lang="en-US" sz="1800" dirty="0"/>
          </a:p>
          <a:p>
            <a:r>
              <a:rPr lang="en-US" sz="1800" dirty="0"/>
              <a:t>Note microplastics proposed by EPA to be added to SDWA contaminant candidate list.</a:t>
            </a:r>
          </a:p>
          <a:p>
            <a:endParaRPr lang="en-US" sz="1800" dirty="0"/>
          </a:p>
          <a:p>
            <a:r>
              <a:rPr lang="en-US" sz="1800" dirty="0"/>
              <a:t>Note – many states addressing batteries, etc.</a:t>
            </a:r>
          </a:p>
          <a:p>
            <a:pPr marL="0" lvl="1">
              <a:defRPr/>
            </a:pPr>
            <a:endParaRPr lang="en-US" sz="1600" dirty="0">
              <a:solidFill>
                <a:srgbClr val="444444"/>
              </a:solidFill>
              <a:latin typeface="freight-sans-pro"/>
            </a:endParaRP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8406E199-D319-C3F9-978C-863508B07D2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41</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358184085"/>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5CF4B-4F8D-526F-A821-CFDE21CE888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C589681-83DD-16F7-6435-E0FB4E85993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80BDA840-6CBD-ED11-857E-8AA8F6678477}"/>
              </a:ext>
            </a:extLst>
          </p:cNvPr>
          <p:cNvSpPr txBox="1">
            <a:spLocks noChangeArrowheads="1"/>
          </p:cNvSpPr>
          <p:nvPr/>
        </p:nvSpPr>
        <p:spPr bwMode="auto">
          <a:xfrm>
            <a:off x="780003"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600" b="1" i="0" u="none" strike="noStrike" kern="1200" cap="none" spc="0" normalizeH="0" baseline="0" noProof="0" dirty="0">
                <a:ln>
                  <a:noFill/>
                </a:ln>
                <a:solidFill>
                  <a:srgbClr val="FFFFFF"/>
                </a:solidFill>
                <a:effectLst/>
                <a:uLnTx/>
                <a:uFillTx/>
                <a:latin typeface="Calibri" panose="020F0502020204030204" pitchFamily="34" charset="0"/>
                <a:ea typeface="ＭＳ Ｐゴシック" pitchFamily="1" charset="-128"/>
                <a:cs typeface="Calibri" panose="020F0502020204030204" pitchFamily="34" charset="0"/>
              </a:rPr>
              <a:t>Aboveground Storage Tanks/Unmanned Aircraft Systems: Louisiana Department of Environmental Quality Approves Drones for Visual Inspections</a:t>
            </a:r>
          </a:p>
        </p:txBody>
      </p:sp>
      <p:sp>
        <p:nvSpPr>
          <p:cNvPr id="3" name="TextBox 2">
            <a:extLst>
              <a:ext uri="{FF2B5EF4-FFF2-40B4-BE49-F238E27FC236}">
                <a16:creationId xmlns:a16="http://schemas.microsoft.com/office/drawing/2014/main" id="{C0D08E59-DAF6-EB7C-D99D-BE8DF7676AB9}"/>
              </a:ext>
            </a:extLst>
          </p:cNvPr>
          <p:cNvSpPr txBox="1"/>
          <p:nvPr/>
        </p:nvSpPr>
        <p:spPr>
          <a:xfrm>
            <a:off x="437103" y="1371600"/>
            <a:ext cx="8420100" cy="5047536"/>
          </a:xfrm>
          <a:prstGeom prst="rect">
            <a:avLst/>
          </a:prstGeom>
          <a:noFill/>
        </p:spPr>
        <p:txBody>
          <a:bodyPr wrap="square">
            <a:spAutoFit/>
          </a:bodyPr>
          <a:lstStyle/>
          <a:p>
            <a:pPr marL="0" lvl="1">
              <a:defRPr/>
            </a:pPr>
            <a:r>
              <a:rPr lang="en-US" sz="1400" dirty="0"/>
              <a:t>The Louisiana Department of Environmental Quality  issued a May 21st news release stating that it has approved the use of unmanned aircraft systems (i.e., “drones”) to conduct visual inspections of aboveground storage tanks.</a:t>
            </a:r>
          </a:p>
          <a:p>
            <a:pPr marL="0" lvl="1">
              <a:defRPr/>
            </a:pPr>
            <a:endPar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endParaRPr>
          </a:p>
          <a:p>
            <a:pPr marL="0" lvl="1">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A number of state environmental agencies (including Arkansas) have utilized drones for various purposes for a number of years. </a:t>
            </a:r>
          </a:p>
          <a:p>
            <a:pPr marL="0" lvl="1">
              <a:defRPr/>
            </a:pPr>
            <a:endParaRPr lang="en-US" sz="1400" dirty="0">
              <a:solidFill>
                <a:srgbClr val="444444"/>
              </a:solidFill>
              <a:cs typeface="Arial" pitchFamily="34" charset="0"/>
            </a:endParaRPr>
          </a:p>
          <a:p>
            <a:pPr marL="0" lvl="1">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For example, an Environmental Council of the States report notes that state environmental agencies have used drones to undertake activities such as:</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Surveillance.</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Enforcement.</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Permit support documentation.</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Waste and landfill inspections.</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Illegal dumping of chemicals, oils, or waste tires.</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General emergency response functions including at facility discharges, train derailments, truck accidents, and oil spills.</a:t>
            </a:r>
          </a:p>
          <a:p>
            <a:pPr marL="1200150" lvl="3"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Investigation of unusual events.</a:t>
            </a:r>
          </a:p>
          <a:p>
            <a:pPr marL="1200150" lvl="3" indent="-285750">
              <a:buFont typeface="Arial" panose="020B0604020202020204" pitchFamily="34" charset="0"/>
              <a:buChar char="•"/>
              <a:defRPr/>
            </a:pPr>
            <a:endParaRPr lang="en-US" sz="1400" dirty="0">
              <a:solidFill>
                <a:srgbClr val="444444"/>
              </a:solidFill>
              <a:cs typeface="Arial" pitchFamily="34" charset="0"/>
            </a:endParaRPr>
          </a:p>
          <a:p>
            <a:pPr marL="285750" lvl="1"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LDEQ states that drone technology utilized in semiannual AST inspections has the potential to save Louisiana’s regulated community an estimated $4 million annually by reducing the need for traditional methods such as scaffolding, cranes or manned access equipment. </a:t>
            </a:r>
          </a:p>
          <a:p>
            <a:pPr marL="285750" lvl="1" indent="-285750">
              <a:buFont typeface="Arial" panose="020B0604020202020204" pitchFamily="34" charset="0"/>
              <a:buChar char="•"/>
              <a:defRPr/>
            </a:pPr>
            <a:endParaRPr lang="en-US" sz="1400" dirty="0">
              <a:solidFill>
                <a:srgbClr val="444444"/>
              </a:solidFill>
              <a:cs typeface="Arial" pitchFamily="34" charset="0"/>
            </a:endParaRPr>
          </a:p>
          <a:p>
            <a:pPr marL="285750" lvl="1" indent="-285750">
              <a:buFont typeface="Arial" panose="020B0604020202020204" pitchFamily="34" charset="0"/>
              <a:buChar char="•"/>
              <a:defRPr/>
            </a:pPr>
            <a:r>
              <a:rPr kumimoji="0" lang="en-US" sz="1400" b="0" i="0" u="none" strike="noStrike" kern="1200" cap="none" spc="0" normalizeH="0" baseline="0" noProof="0" dirty="0">
                <a:ln>
                  <a:noFill/>
                </a:ln>
                <a:solidFill>
                  <a:srgbClr val="444444"/>
                </a:solidFill>
                <a:effectLst/>
                <a:uLnTx/>
                <a:uFillTx/>
                <a:latin typeface="Arial" pitchFamily="34" charset="0"/>
                <a:ea typeface="ＭＳ Ｐゴシック" pitchFamily="1" charset="-128"/>
                <a:cs typeface="Arial" pitchFamily="34" charset="0"/>
              </a:rPr>
              <a:t>Worker risk and more timely identification response to environmental concerns is accomplished.</a:t>
            </a:r>
          </a:p>
        </p:txBody>
      </p:sp>
    </p:spTree>
    <p:extLst>
      <p:ext uri="{BB962C8B-B14F-4D97-AF65-F5344CB8AC3E}">
        <p14:creationId xmlns:p14="http://schemas.microsoft.com/office/powerpoint/2010/main" val="239539741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6CD8B-C64D-AB8E-FF16-92CCBC03295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13F10C9-A305-74A6-12BC-DFAE1C50246C}"/>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74F6EDA8-CD13-7351-B5C7-CC43428696F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Insurance Coverage/Perchloroethylene: Federal Court Addresses Whether Duty to Defend Triggered Through Insured's Actions Addressing Contamination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ACF84241-96EF-518F-567C-E2525AE0FB2C}"/>
              </a:ext>
            </a:extLst>
          </p:cNvPr>
          <p:cNvSpPr txBox="1">
            <a:spLocks noChangeArrowheads="1"/>
          </p:cNvSpPr>
          <p:nvPr/>
        </p:nvSpPr>
        <p:spPr bwMode="auto">
          <a:xfrm>
            <a:off x="381000" y="1743456"/>
            <a:ext cx="86106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United States District Court in a September 23rd Order addressed insurance coverage issues associated with an apartment complex contaminated by perchloroethylene. See Thompson Thrift Development, Inc., et al., v. The Cincinnati Insurance Company, 2025 WL 2711770.</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questions addressed included:</a:t>
            </a:r>
          </a:p>
          <a:p>
            <a:pPr marL="1200150" lvl="3" indent="-285750">
              <a:buFont typeface="Arial" panose="020B0604020202020204" pitchFamily="34" charset="0"/>
              <a:buChar char="•"/>
              <a:defRPr/>
            </a:pPr>
            <a:r>
              <a:rPr lang="en-US" sz="1600" dirty="0">
                <a:solidFill>
                  <a:srgbClr val="444444"/>
                </a:solidFill>
                <a:latin typeface="freight-sans-pro"/>
              </a:rPr>
              <a:t>Did actions requested by the Arizona Department of Environmental Quality (“ADEQ”) constitute a “suit” triggering a duty to defend?</a:t>
            </a:r>
          </a:p>
          <a:p>
            <a:pPr marL="1200150" lvl="3" indent="-285750">
              <a:buFont typeface="Arial" panose="020B0604020202020204" pitchFamily="34" charset="0"/>
              <a:buChar char="•"/>
              <a:defRPr/>
            </a:pPr>
            <a:r>
              <a:rPr lang="en-US" sz="1600" dirty="0">
                <a:solidFill>
                  <a:srgbClr val="444444"/>
                </a:solidFill>
                <a:latin typeface="freight-sans-pro"/>
              </a:rPr>
              <a:t>Was there an obligation to indemnify because of the insured’s payment of certain environmental and legal costs?</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Watermark at Peoria AZ, LLC and Thompson Thrift Development, Inc. own and manage an apartment complex in Peoria, Arizona. A dry-cleaning business was determined to be next to the apartment complex.</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Environmental sampling in 2022 is stated to have identified a high concentration of PCE on the apartment complex property.</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source of the PCE was not definitively determined to be the dry cleaners. </a:t>
            </a: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3F243A4C-7D43-62C3-7F6F-F1CF1BCD6D2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43</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534889797"/>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8A3C1-00C8-9161-DF41-DCD5D31A649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1524763-9710-240A-4A53-B24512A97736}"/>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94C2CA1B-BE80-7133-F98B-89880AA87D3C}"/>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Insurance Coverage/Perchloroethylene: Federal Court Addresses Whether Duty to Defend Triggered Through Insured's Actions Addressing Contamination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9DEBEE7E-3311-8B6B-C744-C70AEF017D89}"/>
              </a:ext>
            </a:extLst>
          </p:cNvPr>
          <p:cNvSpPr txBox="1">
            <a:spLocks noChangeArrowheads="1"/>
          </p:cNvSpPr>
          <p:nvPr/>
        </p:nvSpPr>
        <p:spPr bwMode="auto">
          <a:xfrm>
            <a:off x="522514" y="1447800"/>
            <a:ext cx="86106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Additional environmental investigative work at the apartment complex including air sampling inside a vacant unit 1061, was stated to identify PCE concentrations at levels posing a risk to human health.</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submitted a notice of claim to Cincinnati Insurance Company stating that tests have confirmed the presence of PCE.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Cincinnati asked to be informed immediately if Thompson Thrift received any third-party claim or notice from any governmental agency.</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informed Cincinnati that it was going to report the PCE contamination to ADEQ.</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stated that the law required this to be reported and also decided to inform the property’s tenants.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tenant in unit 1026 asked that her apartment be tested.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Elevated levels of PCE were identified. Upon request of the tenant, Thompson terminated her lease and covered her moving expenses.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Because unit 1026 was on the opposite side of the property from the dry cleaners, the Court indicated that there was concern that the dry-cleaning business was not the only source of the PCE contamination.</a:t>
            </a:r>
          </a:p>
        </p:txBody>
      </p:sp>
      <p:sp>
        <p:nvSpPr>
          <p:cNvPr id="2" name="Slide Number Placeholder 1">
            <a:extLst>
              <a:ext uri="{FF2B5EF4-FFF2-40B4-BE49-F238E27FC236}">
                <a16:creationId xmlns:a16="http://schemas.microsoft.com/office/drawing/2014/main" id="{BEF6834A-D1C6-CB05-6DD3-21CF8148FA6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44</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137093786"/>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0DA1B-5CF1-FB61-A6E0-11AB83EC3F9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25D35D2-30CE-BC7E-C8F3-7F129BD8FC5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AB01E964-31D1-626B-8458-DA12DFBCF587}"/>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Insurance Coverage/Perchloroethylene: Federal Court Addresses Whether Duty to Defend Triggered Through Insured's Actions Addressing Contamination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4A5CF9F6-DFB2-7F46-26D9-3B80FB9700F7}"/>
              </a:ext>
            </a:extLst>
          </p:cNvPr>
          <p:cNvSpPr txBox="1">
            <a:spLocks noChangeArrowheads="1"/>
          </p:cNvSpPr>
          <p:nvPr/>
        </p:nvSpPr>
        <p:spPr bwMode="auto">
          <a:xfrm>
            <a:off x="381000" y="1743456"/>
            <a:ext cx="86106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ADEQ requested that Thompson:</a:t>
            </a:r>
          </a:p>
          <a:p>
            <a:pPr marL="1200150" lvl="3" indent="-285750">
              <a:buFont typeface="Arial" panose="020B0604020202020204" pitchFamily="34" charset="0"/>
              <a:buChar char="•"/>
              <a:defRPr/>
            </a:pPr>
            <a:r>
              <a:rPr lang="en-US" sz="1600" dirty="0">
                <a:solidFill>
                  <a:srgbClr val="444444"/>
                </a:solidFill>
                <a:latin typeface="freight-sans-pro"/>
              </a:rPr>
              <a:t>Keep the unit unoccupied because of the sampling results while the agency pursues legal investigations.</a:t>
            </a:r>
          </a:p>
          <a:p>
            <a:pPr marL="1200150" lvl="3" indent="-285750">
              <a:buFont typeface="Arial" panose="020B0604020202020204" pitchFamily="34" charset="0"/>
              <a:buChar char="•"/>
              <a:defRPr/>
            </a:pPr>
            <a:r>
              <a:rPr lang="en-US" sz="1600" dirty="0">
                <a:solidFill>
                  <a:srgbClr val="444444"/>
                </a:solidFill>
                <a:latin typeface="freight-sans-pro"/>
              </a:rPr>
              <a:t>Requested the results of the environmental tests into the following year, including when data was requested ASAP.</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viewed ADEQ’s request to keep the unit vacant as a “soft command” and an implication that if this was not done the agency could shut down other units.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Further, Thompson’s environmental consultant testified that ADEQ typically allowed engaged parties to perform testing and share data, rather than by prescribing exact steps that needed to be taken.</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also enrolled the apartment complex in ADEQ’s Joint Voluntary Remediation Program.</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stated that Cincinnati had a “duty to defend” only in the event of a “suit” seeking covered damages.</a:t>
            </a: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78842C8C-9E37-5930-445B-A82DB861BDA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832390486"/>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34C15-97A4-0428-1014-1E8F4AC6F16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A005E2B-9E0F-2A81-70E2-138E0F5721B6}"/>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4C3A3C65-980A-457D-60B3-9109CB2CCFF9}"/>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Insurance Coverage/Perchloroethylene: Federal Court Addresses Whether Duty to Defend Triggered Through Insured's Actions Addressing Contamination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FF8F6BA9-3F12-C6AF-9902-20DFB9F32B33}"/>
              </a:ext>
            </a:extLst>
          </p:cNvPr>
          <p:cNvSpPr txBox="1">
            <a:spLocks noChangeArrowheads="1"/>
          </p:cNvSpPr>
          <p:nvPr/>
        </p:nvSpPr>
        <p:spPr bwMode="auto">
          <a:xfrm>
            <a:off x="381000" y="1743456"/>
            <a:ext cx="86106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Cincinnati argued that there was no “suit” against Thompson that triggered the duty to defend.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Thompson responded that ADEQ’s demands were sufficiently coercive to qualify as a suit.</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Indiana law is stated to have interpreted “suit” to include both actual lawsuits and coercive and adversarial administrative proceedings.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proceeding is required to have cognizable degree of coerciveness or adversariness or a substantial entry-level burden of coercion.</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however, determined:</a:t>
            </a:r>
          </a:p>
          <a:p>
            <a:pPr marL="1200150" lvl="3" indent="-285750">
              <a:buFont typeface="Arial" panose="020B0604020202020204" pitchFamily="34" charset="0"/>
              <a:buChar char="•"/>
              <a:defRPr/>
            </a:pPr>
            <a:r>
              <a:rPr lang="en-US" sz="1600" dirty="0">
                <a:solidFill>
                  <a:srgbClr val="444444"/>
                </a:solidFill>
                <a:latin typeface="freight-sans-pro"/>
              </a:rPr>
              <a:t>No designated evidence that ADEQ told Thompson that it faced liability, formal enforcement actions, or civil penalties for not complying with ADEQ’s requests.</a:t>
            </a:r>
          </a:p>
          <a:p>
            <a:pPr marL="1200150" lvl="3" indent="-285750">
              <a:buFont typeface="Arial" panose="020B0604020202020204" pitchFamily="34" charset="0"/>
              <a:buChar char="•"/>
              <a:defRPr/>
            </a:pPr>
            <a:r>
              <a:rPr lang="en-US" sz="1600" dirty="0">
                <a:solidFill>
                  <a:srgbClr val="444444"/>
                </a:solidFill>
                <a:latin typeface="freight-sans-pro"/>
              </a:rPr>
              <a:t>ADEQ called the activities an investigation.</a:t>
            </a:r>
          </a:p>
          <a:p>
            <a:pPr marL="1200150" lvl="3" indent="-285750">
              <a:buFont typeface="Arial" panose="020B0604020202020204" pitchFamily="34" charset="0"/>
              <a:buChar char="•"/>
              <a:defRPr/>
            </a:pPr>
            <a:r>
              <a:rPr lang="en-US" sz="1600" dirty="0">
                <a:solidFill>
                  <a:srgbClr val="444444"/>
                </a:solidFill>
                <a:latin typeface="freight-sans-pro"/>
              </a:rPr>
              <a:t>There was no evidence of an administrative order or formal demand.</a:t>
            </a:r>
          </a:p>
          <a:p>
            <a:pPr marL="1200150" lvl="3" indent="-285750">
              <a:buFont typeface="Arial" panose="020B0604020202020204" pitchFamily="34" charset="0"/>
              <a:buChar char="•"/>
              <a:defRPr/>
            </a:pPr>
            <a:r>
              <a:rPr lang="en-US" sz="1600" dirty="0">
                <a:solidFill>
                  <a:srgbClr val="444444"/>
                </a:solidFill>
                <a:latin typeface="freight-sans-pro"/>
              </a:rPr>
              <a:t>ADEQ’s requests for data from Thompson’s testing was characterized as the type of information gathering expected in an ongoing investigation rather than a formal proceeding aimed at legal liability.</a:t>
            </a:r>
          </a:p>
          <a:p>
            <a:pPr marL="1200150" lvl="3" indent="-285750">
              <a:buFont typeface="Arial" panose="020B0604020202020204" pitchFamily="34" charset="0"/>
              <a:buChar char="•"/>
              <a:defRPr/>
            </a:pPr>
            <a:r>
              <a:rPr lang="en-US" sz="1600" dirty="0">
                <a:solidFill>
                  <a:srgbClr val="444444"/>
                </a:solidFill>
                <a:latin typeface="freight-sans-pro"/>
              </a:rPr>
              <a:t>Thompson’s “goal” was to avoid imposed liability (i.e., to make sure ADEQ was satisfied so that it would not pursue anything further).</a:t>
            </a:r>
          </a:p>
        </p:txBody>
      </p:sp>
      <p:sp>
        <p:nvSpPr>
          <p:cNvPr id="2" name="Slide Number Placeholder 1">
            <a:extLst>
              <a:ext uri="{FF2B5EF4-FFF2-40B4-BE49-F238E27FC236}">
                <a16:creationId xmlns:a16="http://schemas.microsoft.com/office/drawing/2014/main" id="{1C4EDB37-86F1-78BA-3C49-5D84A2289FD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46</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914621358"/>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F7BAF-3DCF-7221-71E2-92C7F792B55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4F0D3AF-B57A-D49D-8163-3490148122AD}"/>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B45B9294-3A4B-5ED6-0273-F3C8C40FDE3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Waste/RCRA: Federal Court Addresses Status of a Medicinal Product</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B3FAE78D-E2E4-244C-E073-C6587AEBE309}"/>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United States District Court for the Northern District of California addressed in a January 21st Opinion an issue arising under the Resource Conservation and Recovery Act. See </a:t>
            </a:r>
            <a:r>
              <a:rPr lang="en-US" sz="1600" dirty="0" err="1">
                <a:solidFill>
                  <a:srgbClr val="444444"/>
                </a:solidFill>
                <a:latin typeface="freight-sans-pro"/>
              </a:rPr>
              <a:t>Westerfield</a:t>
            </a:r>
            <a:r>
              <a:rPr lang="en-US" sz="1600" dirty="0">
                <a:solidFill>
                  <a:srgbClr val="444444"/>
                </a:solidFill>
                <a:latin typeface="freight-sans-pro"/>
              </a:rPr>
              <a:t> v. L'Oreal USA, Inc., No. 25-CV-07653-JSC, 2026 WL 158807 (N.D. Cal. Jan. 21, 2026).</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question considered was whether Plaintiff has plausibly alleged L’Oreal USA, Inc.’s (“Defendant”) products produced “a solid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further determined whether the benzene produced by Defendant’s products constitutes “other discarded material.”</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deemed it insufficient to assert that the Defendant’s product creates hazardous waste: the alleged waste must be because of the product’s intended use.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then considered the Plaintiff’s claim that the Defendant was “directly connected” to the waste disposal process of hazardous wastes from its products and facilities.</a:t>
            </a:r>
          </a:p>
          <a:p>
            <a:pPr marL="0" lvl="1">
              <a:defRPr/>
            </a:pPr>
            <a:endParaRPr lang="en-US" sz="1600" dirty="0">
              <a:solidFill>
                <a:srgbClr val="444444"/>
              </a:solidFill>
              <a:latin typeface="freight-sans-pro"/>
            </a:endParaRP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63BDDA1B-D7B5-2B7E-4570-FA67E986D2B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47</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930906068"/>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68F29-D5EF-961A-6287-63BD2D2B3E0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E9EB5BF-22FA-DF72-B246-696F68113D52}"/>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C9252241-3A63-3437-88DE-CD6AE7B0D60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Solid Waste/RCRA: Federal Court Addresses Status </a:t>
            </a:r>
            <a:r>
              <a:rPr lang="en-US" sz="2000" b="1">
                <a:solidFill>
                  <a:schemeClr val="bg1"/>
                </a:solidFill>
                <a:latin typeface="+mj-lt"/>
              </a:rPr>
              <a:t>of a Medicinal </a:t>
            </a:r>
            <a:r>
              <a:rPr lang="en-US" sz="2000" b="1" dirty="0">
                <a:solidFill>
                  <a:schemeClr val="bg1"/>
                </a:solidFill>
                <a:latin typeface="+mj-lt"/>
              </a:rPr>
              <a:t>Product</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9DFE8F9-4BEC-4B0C-3B8B-6E63972C0EE9}"/>
              </a:ext>
            </a:extLst>
          </p:cNvPr>
          <p:cNvSpPr txBox="1">
            <a:spLocks noChangeArrowheads="1"/>
          </p:cNvSpPr>
          <p:nvPr/>
        </p:nvSpPr>
        <p:spPr bwMode="auto">
          <a:xfrm>
            <a:off x="685800" y="16002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Court concluded that the Plaintiff’s RCRA claim failed due to insufficient evidence to support the argument that the Defendant contributed to “past or present handling, storage, treatment, transportation, or disposal” of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Court found that the disposal of the Defendant’s product occurred after the Plaintiff’s purchase.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Defendant did not have active involvement in the disposal process.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Defendant was not sufficiently connected to the waste disposal process to be held liable for handling or storage of hazardous waste.</a:t>
            </a:r>
          </a:p>
          <a:p>
            <a:pPr marL="0" lvl="1">
              <a:defRPr/>
            </a:pPr>
            <a:endParaRPr lang="en-US" sz="1600" dirty="0">
              <a:solidFill>
                <a:srgbClr val="444444"/>
              </a:solidFill>
              <a:latin typeface="freight-sans-pro"/>
            </a:endParaRPr>
          </a:p>
          <a:p>
            <a:pPr marL="0" lvl="1">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332A50FB-5473-0636-FA5E-BBE8F39660F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48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72770510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67BA2-8B30-EE78-F726-ADC7A31603E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1A892C9-759E-832E-94A3-EE4690C356E3}"/>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F0AD7CA3-9411-B1E9-E91D-BB3D9C79FFC3}"/>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Hazardous Waste Manifest Regulations/RCRA: U.S. Environmental Protection Agency Proposed Sunsetting Use of Paper Manifests</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D3F25254-7697-759C-5748-39C11837E70E}"/>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a:defRPr/>
            </a:pPr>
            <a:r>
              <a:rPr lang="en-US" sz="1600" dirty="0"/>
              <a:t>EPA published a proposed rule in the March 5th Federal Register to amend the RCRA hazardous waste manifest regulations. See 91 Fed. Reg. 10862.</a:t>
            </a:r>
          </a:p>
          <a:p>
            <a:pP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EPA is proposing to establish a date for sunsetting use of paper manifests in favor of electronic manifests.</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The e-Manifest system is a national database that similarly tracks hazardous waste shipments. </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EPA is proposing the sunset the use of paper manifests 24 months after the publication of the final rule. </a:t>
            </a:r>
          </a:p>
          <a:p>
            <a:pP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EPA states in the preamble to the proposed rule that phasing out paper manifests would result in an estimated $28.5 million annual savings. The savings are stated to be derived through:</a:t>
            </a:r>
          </a:p>
          <a:p>
            <a:pPr marL="1200150" lvl="2" indent="-285750">
              <a:buFont typeface="Arial" panose="020B0604020202020204" pitchFamily="34" charset="0"/>
              <a:buChar char="•"/>
              <a:defRPr/>
            </a:pPr>
            <a:r>
              <a:rPr lang="en-US" sz="1600" b="0" i="0" dirty="0">
                <a:solidFill>
                  <a:srgbClr val="444444"/>
                </a:solidFill>
                <a:effectLst/>
                <a:latin typeface="freight-sans-pro"/>
              </a:rPr>
              <a:t>Decreased burden to manifest users.</a:t>
            </a:r>
          </a:p>
          <a:p>
            <a:pPr marL="1200150" lvl="2" indent="-285750">
              <a:buFont typeface="Arial" panose="020B0604020202020204" pitchFamily="34" charset="0"/>
              <a:buChar char="•"/>
              <a:defRPr/>
            </a:pPr>
            <a:r>
              <a:rPr lang="en-US" sz="1600" b="0" i="0" dirty="0">
                <a:solidFill>
                  <a:srgbClr val="444444"/>
                </a:solidFill>
                <a:effectLst/>
                <a:latin typeface="freight-sans-pro"/>
              </a:rPr>
              <a:t>Increasing human health and environmental protection through better tracking of hazardous waste.</a:t>
            </a:r>
          </a:p>
          <a:p>
            <a:pPr marL="1200150" lvl="2" indent="-285750">
              <a:buFont typeface="Arial" panose="020B0604020202020204" pitchFamily="34" charset="0"/>
              <a:buChar char="•"/>
              <a:defRPr/>
            </a:pPr>
            <a:r>
              <a:rPr lang="en-US" sz="1600" b="0" i="0" dirty="0">
                <a:solidFill>
                  <a:srgbClr val="444444"/>
                </a:solidFill>
                <a:effectLst/>
                <a:latin typeface="freight-sans-pro"/>
              </a:rPr>
              <a:t>Greater transparency for regulators and the public.</a:t>
            </a:r>
          </a:p>
        </p:txBody>
      </p:sp>
      <p:sp>
        <p:nvSpPr>
          <p:cNvPr id="2" name="Slide Number Placeholder 1">
            <a:extLst>
              <a:ext uri="{FF2B5EF4-FFF2-40B4-BE49-F238E27FC236}">
                <a16:creationId xmlns:a16="http://schemas.microsoft.com/office/drawing/2014/main" id="{5DC8B1B4-6B5B-77A3-4418-60701A5A647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5</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346661391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BDFF6-29EB-1619-DCCC-6A39D1A2738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0EA1119-8B0C-0E7E-20D7-D68AA076EE60}"/>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12C0C643-7651-7223-BBFF-3B082F8BFFE9}"/>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Residential Lead Directive for CERCLA Sites/RCRA Hazardous Waste Cleanup Program Facilities: U.S. Environmental Protection Agency Memorandum</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F55213E5-A82B-3D3C-23A0-4D18E57DFE71}"/>
              </a:ext>
            </a:extLst>
          </p:cNvPr>
          <p:cNvSpPr txBox="1">
            <a:spLocks noChangeArrowheads="1"/>
          </p:cNvSpPr>
          <p:nvPr/>
        </p:nvSpPr>
        <p:spPr bwMode="auto">
          <a:xfrm>
            <a:off x="685800" y="1743456"/>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United States Environmental Protection Agency (“EPA”) issued an October 16th directive titled:</a:t>
            </a:r>
          </a:p>
          <a:p>
            <a:pPr marL="285750" lvl="1" indent="-285750">
              <a:buFont typeface="Arial" panose="020B0604020202020204" pitchFamily="34" charset="0"/>
              <a:buChar char="•"/>
              <a:defRPr/>
            </a:pPr>
            <a:r>
              <a:rPr lang="en-US" sz="1600" i="1" dirty="0">
                <a:solidFill>
                  <a:srgbClr val="444444"/>
                </a:solidFill>
                <a:latin typeface="freight-sans-pro"/>
              </a:rPr>
              <a:t>Residential Lead Directive for CERCLA Sites and RCRA Hazardous Waste Cleanup Program Facilities.</a:t>
            </a:r>
            <a:endParaRPr lang="en-US" sz="1600" dirty="0">
              <a:solidFill>
                <a:srgbClr val="444444"/>
              </a:solidFill>
              <a:latin typeface="freight-sans-pro"/>
            </a:endParaRP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Directive states that EPA is establishing:</a:t>
            </a:r>
          </a:p>
          <a:p>
            <a:pPr marL="1200150" lvl="3" indent="-285750">
              <a:buFont typeface="Arial" panose="020B0604020202020204" pitchFamily="34" charset="0"/>
              <a:buChar char="•"/>
              <a:defRPr/>
            </a:pPr>
            <a:r>
              <a:rPr lang="en-US" sz="1600" dirty="0">
                <a:solidFill>
                  <a:srgbClr val="444444"/>
                </a:solidFill>
                <a:latin typeface="freight-sans-pro"/>
              </a:rPr>
              <a:t>…a new vision for addressing residential lead exposures at Comprehensive Environmental Response, Compensation, and Liability Act (CERCLA) and Resource Conservation and Recovery Act (RCRA) sites that integrates available authorities to provide multiple layers of protection in impacted communities.</a:t>
            </a:r>
          </a:p>
          <a:p>
            <a:pPr marL="1200150" lvl="3" indent="-285750">
              <a:buFont typeface="Arial" panose="020B0604020202020204" pitchFamily="34" charset="0"/>
              <a:buChar char="•"/>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Directive establishes the following:</a:t>
            </a:r>
          </a:p>
          <a:p>
            <a:pPr marL="1200150" lvl="3" indent="-285750">
              <a:buFont typeface="Arial" panose="020B0604020202020204" pitchFamily="34" charset="0"/>
              <a:buChar char="•"/>
              <a:defRPr/>
            </a:pPr>
            <a:r>
              <a:rPr lang="en-US" sz="1600" dirty="0">
                <a:solidFill>
                  <a:srgbClr val="444444"/>
                </a:solidFill>
                <a:latin typeface="freight-sans-pro"/>
              </a:rPr>
              <a:t>Regional screening level of 200 parts per million for lead in residential soil.</a:t>
            </a:r>
          </a:p>
          <a:p>
            <a:pPr marL="1200150" lvl="3" indent="-285750">
              <a:buFont typeface="Arial" panose="020B0604020202020204" pitchFamily="34" charset="0"/>
              <a:buChar char="•"/>
              <a:defRPr/>
            </a:pPr>
            <a:r>
              <a:rPr lang="en-US" sz="1600" dirty="0">
                <a:solidFill>
                  <a:srgbClr val="444444"/>
                </a:solidFill>
                <a:latin typeface="freight-sans-pro"/>
              </a:rPr>
              <a:t>Regional removal management level of 600 parts per million for lead in residential soil.</a:t>
            </a:r>
          </a:p>
          <a:p>
            <a:pPr marL="1200150" lvl="3" indent="-285750">
              <a:buFont typeface="Arial" panose="020B0604020202020204" pitchFamily="34" charset="0"/>
              <a:buChar char="•"/>
              <a:defRPr/>
            </a:pPr>
            <a:r>
              <a:rPr lang="en-US" sz="1600" dirty="0">
                <a:solidFill>
                  <a:srgbClr val="444444"/>
                </a:solidFill>
                <a:latin typeface="freight-sans-pro"/>
              </a:rPr>
              <a:t>Target children’s blood lead level of 5 micrograms per deciliter to determine preliminary remediation goals.</a:t>
            </a:r>
          </a:p>
          <a:p>
            <a:pPr marL="285750" lvl="1" indent="-285750">
              <a:buFont typeface="Arial" panose="020B0604020202020204" pitchFamily="34" charset="0"/>
              <a:buChar char="•"/>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F739A1D6-78FD-7081-9CF8-473C034801A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6</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22356905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05B86-73AF-091B-DDC2-22E3D54CB2D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75D9AE4-43FB-4805-E9B6-8C3F14DBC0D8}"/>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09F84C03-C87E-3CAC-2142-E28D4E5BDC80}"/>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PFOA/PFOS/CERCLA: U.S. Environmental Protection Agency Announces Intent to Retain Designation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25BB5D7C-44E0-3557-E01C-0B2639012AD3}"/>
              </a:ext>
            </a:extLst>
          </p:cNvPr>
          <p:cNvSpPr txBox="1">
            <a:spLocks noChangeArrowheads="1"/>
          </p:cNvSpPr>
          <p:nvPr/>
        </p:nvSpPr>
        <p:spPr bwMode="auto">
          <a:xfrm>
            <a:off x="419100" y="1566672"/>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The United States Department of Justice submitted a court filing on September 17th on behalf of the U.S. Environmental Protection Agency as part of ongoing litigation related to the designation of PFOA and PFOS as Comprehensive Environmental Response, Compensation, and Liability Act  Hazardous Substances.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 filing states that EPA has decided to retain the rule that became effective in July 2024. See 89 Fed. Reg. 39124.</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A number of trade associations and organizations had challenged the designation of PFOA and PFOS as CERCLA Hazardous Substances.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Why?</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CERCLA PRP liability categories now applicable.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Landfills/wastewater treatment plants concerned about being passive receivers.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EPA enforcement policy and proposed legislation.</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Note actions such as DOD publishing an analysis identifying 7 categories of commercially available PFAS destruction and disposal options. </a:t>
            </a:r>
          </a:p>
        </p:txBody>
      </p:sp>
      <p:sp>
        <p:nvSpPr>
          <p:cNvPr id="2" name="Slide Number Placeholder 1">
            <a:extLst>
              <a:ext uri="{FF2B5EF4-FFF2-40B4-BE49-F238E27FC236}">
                <a16:creationId xmlns:a16="http://schemas.microsoft.com/office/drawing/2014/main" id="{2DEC5635-BA74-ED1F-7FCF-0C5C9AC127F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7</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45461987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BC49A-3E7A-17BB-A753-1DCF74BC561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78CFD15-5688-30AE-CDB7-E5529122FAA7}"/>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696C81D3-35C8-6DA1-C68E-FED40FDCC6E8}"/>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PFOA/PFOS Continued </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689974B0-8B49-38DA-BEB8-889D291675F2}"/>
              </a:ext>
            </a:extLst>
          </p:cNvPr>
          <p:cNvSpPr txBox="1">
            <a:spLocks noChangeArrowheads="1"/>
          </p:cNvSpPr>
          <p:nvPr/>
        </p:nvSpPr>
        <p:spPr bwMode="auto">
          <a:xfrm>
            <a:off x="419100" y="1566672"/>
            <a:ext cx="8305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r>
              <a:rPr lang="en-US" sz="1600" dirty="0">
                <a:solidFill>
                  <a:srgbClr val="444444"/>
                </a:solidFill>
                <a:latin typeface="freight-sans-pro"/>
              </a:rPr>
              <a:t>At present, no PFAS compounds are designated as “hazardous waste” under RCRA. </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EPA proposed two significant rules that together signal a potential structural reorientation of federal oversight for PFAS-containing waste.</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EPA would list nine PFAS compounds as hazardous constituents in 40 C.F.R. Part 261 Appendix VIII.</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These proposals do not impose cradle to grave hazardous waste controls or independently create clean-up obligations.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Intended to provide a clearer framework for evaluating potential releases at facilities where corrective action authority already applies and could foreshadow future hazardous waste listings.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EPA proposal clarifies that the statutory definition of “hazardous waste” applies in the corrective action context, authorizing regulators to evaluate substances that meet statutory hazard criteria even in the absence of formal hazardous waste listings.</a:t>
            </a:r>
          </a:p>
          <a:p>
            <a:pPr marL="0" lvl="1">
              <a:defRPr/>
            </a:pPr>
            <a:endParaRPr lang="en-US" sz="1600" dirty="0">
              <a:solidFill>
                <a:srgbClr val="444444"/>
              </a:solidFill>
              <a:latin typeface="freight-sans-pro"/>
            </a:endParaRPr>
          </a:p>
          <a:p>
            <a:pPr marL="0" lvl="1">
              <a:defRPr/>
            </a:pPr>
            <a:r>
              <a:rPr lang="en-US" sz="1600" dirty="0">
                <a:solidFill>
                  <a:srgbClr val="444444"/>
                </a:solidFill>
                <a:latin typeface="freight-sans-pro"/>
              </a:rPr>
              <a:t>Provides EPA with explicit authority to require treatment, storage, and disposal facilities (TSDFs) to investigate and address releases of the listed PFAS compounds through corrective action.</a:t>
            </a:r>
          </a:p>
        </p:txBody>
      </p:sp>
      <p:sp>
        <p:nvSpPr>
          <p:cNvPr id="2" name="Slide Number Placeholder 1">
            <a:extLst>
              <a:ext uri="{FF2B5EF4-FFF2-40B4-BE49-F238E27FC236}">
                <a16:creationId xmlns:a16="http://schemas.microsoft.com/office/drawing/2014/main" id="{7E2F84FC-ED0A-1313-4CA6-6ECE4ED585E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8</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19473011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FF06D-EBA7-538D-C1F0-8202237B3A3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EF0BFD-2F5D-F196-8FB5-1B5A5A3B271E}"/>
              </a:ext>
            </a:extLst>
          </p:cNvPr>
          <p:cNvPicPr>
            <a:picLocks noChangeAspect="1"/>
          </p:cNvPicPr>
          <p:nvPr/>
        </p:nvPicPr>
        <p:blipFill>
          <a:blip r:embed="rId3"/>
          <a:stretch>
            <a:fillRect/>
          </a:stretch>
        </p:blipFill>
        <p:spPr>
          <a:xfrm>
            <a:off x="0" y="0"/>
            <a:ext cx="9144000" cy="6858000"/>
          </a:xfrm>
          <a:prstGeom prst="rect">
            <a:avLst/>
          </a:prstGeom>
        </p:spPr>
      </p:pic>
      <p:sp>
        <p:nvSpPr>
          <p:cNvPr id="5" name="Rectangle 10">
            <a:extLst>
              <a:ext uri="{FF2B5EF4-FFF2-40B4-BE49-F238E27FC236}">
                <a16:creationId xmlns:a16="http://schemas.microsoft.com/office/drawing/2014/main" id="{86D4C2D0-7628-DD08-49E1-0A47A7593CB1}"/>
              </a:ext>
            </a:extLst>
          </p:cNvPr>
          <p:cNvSpPr txBox="1">
            <a:spLocks noChangeArrowheads="1"/>
          </p:cNvSpPr>
          <p:nvPr/>
        </p:nvSpPr>
        <p:spPr bwMode="auto">
          <a:xfrm>
            <a:off x="800100" y="0"/>
            <a:ext cx="7734300" cy="13716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algn="ctr"/>
            <a:r>
              <a:rPr lang="en-US" sz="2000" b="1" dirty="0">
                <a:solidFill>
                  <a:schemeClr val="bg1"/>
                </a:solidFill>
                <a:latin typeface="+mj-lt"/>
              </a:rPr>
              <a:t>Post-Consumer E-Cigarettes/RCRA: U.S. Environmental Protection Agency Interpretive Letter Addressing Potential Application of the Household Hazardous Waste Exemption</a:t>
            </a:r>
            <a:endParaRPr lang="en-US" sz="2000" b="1" i="0" cap="all" dirty="0">
              <a:solidFill>
                <a:schemeClr val="bg1"/>
              </a:solidFill>
              <a:effectLst/>
              <a:latin typeface="+mj-lt"/>
              <a:cs typeface="Times New Roman" panose="02020603050405020304" pitchFamily="18" charset="0"/>
            </a:endParaRPr>
          </a:p>
        </p:txBody>
      </p:sp>
      <p:sp>
        <p:nvSpPr>
          <p:cNvPr id="6" name="Rectangle 16">
            <a:extLst>
              <a:ext uri="{FF2B5EF4-FFF2-40B4-BE49-F238E27FC236}">
                <a16:creationId xmlns:a16="http://schemas.microsoft.com/office/drawing/2014/main" id="{AC0BF4CB-593E-FFCD-9DFF-8B9371216305}"/>
              </a:ext>
            </a:extLst>
          </p:cNvPr>
          <p:cNvSpPr txBox="1">
            <a:spLocks noChangeArrowheads="1"/>
          </p:cNvSpPr>
          <p:nvPr/>
        </p:nvSpPr>
        <p:spPr bwMode="auto">
          <a:xfrm>
            <a:off x="533400" y="1447800"/>
            <a:ext cx="7543800" cy="5029200"/>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marL="0" lvl="1">
              <a:defRPr/>
            </a:pPr>
            <a:endParaRPr lang="en-US" sz="1600" dirty="0">
              <a:solidFill>
                <a:srgbClr val="444444"/>
              </a:solidFill>
              <a:latin typeface="freight-sans-pro"/>
            </a:endParaRPr>
          </a:p>
          <a:p>
            <a:pPr>
              <a:defRPr/>
            </a:pPr>
            <a:r>
              <a:rPr lang="en-US" sz="1600" dirty="0"/>
              <a:t>EPA in a January 7th Interpretive Letter addressed whether:</a:t>
            </a:r>
          </a:p>
          <a:p>
            <a:pPr marL="1200150" lvl="2" indent="-285750">
              <a:buFont typeface="Arial" panose="020B0604020202020204" pitchFamily="34" charset="0"/>
              <a:buChar char="•"/>
              <a:defRPr/>
            </a:pPr>
            <a:r>
              <a:rPr lang="en-US" sz="1600" b="0" i="0" dirty="0">
                <a:solidFill>
                  <a:srgbClr val="444444"/>
                </a:solidFill>
                <a:effectLst/>
                <a:latin typeface="freight-sans-pro"/>
              </a:rPr>
              <a:t>… the Household Hazardous Waste (HHW) exemption applies to post-consumer e-cigarettes throughout the entire collection and recycling supply chain.</a:t>
            </a:r>
          </a:p>
          <a:p>
            <a:pPr marL="1200150" lvl="2" indent="-285750">
              <a:buFont typeface="Arial" panose="020B0604020202020204" pitchFamily="34" charset="0"/>
              <a:buChar char="•"/>
              <a:defRPr/>
            </a:pPr>
            <a:endParaRPr lang="en-US" sz="1600" dirty="0">
              <a:solidFill>
                <a:srgbClr val="444444"/>
              </a:solidFill>
              <a:latin typeface="freight-sans-pro"/>
            </a:endParaRPr>
          </a:p>
          <a:p>
            <a:pPr>
              <a:defRPr/>
            </a:pPr>
            <a:r>
              <a:rPr lang="en-US" sz="1600" b="0" i="0" dirty="0">
                <a:solidFill>
                  <a:srgbClr val="444444"/>
                </a:solidFill>
                <a:effectLst/>
                <a:latin typeface="freight-sans-pro"/>
              </a:rPr>
              <a:t>EPA was responding to a September 4, 2025 query from </a:t>
            </a:r>
            <a:r>
              <a:rPr lang="en-US" sz="1600" b="0" i="0" dirty="0" err="1">
                <a:solidFill>
                  <a:srgbClr val="444444"/>
                </a:solidFill>
                <a:effectLst/>
                <a:latin typeface="freight-sans-pro"/>
              </a:rPr>
              <a:t>TerraCycle</a:t>
            </a:r>
            <a:r>
              <a:rPr lang="en-US" sz="1600" b="0" i="0" dirty="0">
                <a:solidFill>
                  <a:srgbClr val="444444"/>
                </a:solidFill>
                <a:effectLst/>
                <a:latin typeface="freight-sans-pro"/>
              </a:rPr>
              <a:t>.</a:t>
            </a:r>
          </a:p>
          <a:p>
            <a:pPr marL="285750" indent="-285750">
              <a:buFont typeface="Arial" panose="020B0604020202020204" pitchFamily="34" charset="0"/>
              <a:buChar cha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The question refers to e-cigarettes collected at drop-off points, aggregated, sorted, with their lithium batteries recovered at a Material Recovery Facility, and the unrecoverable fractions sent for disposal.</a:t>
            </a:r>
          </a:p>
          <a:p>
            <a:pPr marL="285750" indent="-285750">
              <a:buFont typeface="Arial" panose="020B0604020202020204" pitchFamily="34" charset="0"/>
              <a:buChar char="•"/>
              <a:defRPr/>
            </a:pPr>
            <a:endParaRPr lang="en-US" sz="1600" b="0" i="0" dirty="0">
              <a:solidFill>
                <a:srgbClr val="444444"/>
              </a:solidFill>
              <a:effectLst/>
              <a:latin typeface="freight-sans-pro"/>
            </a:endParaRPr>
          </a:p>
          <a:p>
            <a:pPr>
              <a:defRPr/>
            </a:pPr>
            <a:r>
              <a:rPr lang="en-US" sz="1600" b="0" i="0" dirty="0">
                <a:solidFill>
                  <a:srgbClr val="444444"/>
                </a:solidFill>
                <a:effectLst/>
                <a:latin typeface="freight-sans-pro"/>
              </a:rPr>
              <a:t>EPA states that many, but not all post-consumer e-cigarettes are exempt from the federal Resource Conservation and Recovery Act (“RCRA”) Subtitle C Hazardous Waste Regulations due to the hazardous waste exclusion in 40 C.F.R. 261.4(b)(1).</a:t>
            </a:r>
          </a:p>
          <a:p>
            <a:pPr>
              <a:defRPr/>
            </a:pPr>
            <a:endParaRPr lang="en-US" sz="1600" dirty="0">
              <a:solidFill>
                <a:srgbClr val="444444"/>
              </a:solidFill>
              <a:latin typeface="freight-sans-pro"/>
            </a:endParaRPr>
          </a:p>
        </p:txBody>
      </p:sp>
      <p:sp>
        <p:nvSpPr>
          <p:cNvPr id="2" name="Slide Number Placeholder 1">
            <a:extLst>
              <a:ext uri="{FF2B5EF4-FFF2-40B4-BE49-F238E27FC236}">
                <a16:creationId xmlns:a16="http://schemas.microsoft.com/office/drawing/2014/main" id="{A436864A-179C-1755-2672-5DF4BCC5FDE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defRPr/>
            </a:pPr>
            <a:fld id="{3A28622A-868B-4626-B788-F10EB9D3EEB5}" type="slidenum">
              <a:rPr kumimoji="0" lang="en-US" sz="1400" b="0" i="0" u="none" strike="noStrike" kern="1200" cap="none" spc="0" normalizeH="0" baseline="0" noProof="0" smtClean="0">
                <a:ln>
                  <a:noFill/>
                </a:ln>
                <a:solidFill>
                  <a:srgbClr val="000000"/>
                </a:solidFill>
                <a:effectLst/>
                <a:uLnTx/>
                <a:uFillTx/>
                <a:latin typeface="Arial"/>
                <a:ea typeface="ＭＳ Ｐゴシック" pitchFamily="1" charset="-128"/>
                <a:cs typeface="+mn-cs"/>
              </a:rPr>
              <a:pPr marL="0" marR="0" lvl="0" indent="0" algn="r" defTabSz="914400" rtl="0" eaLnBrk="0" fontAlgn="base" latinLnBrk="0" hangingPunct="0">
                <a:lnSpc>
                  <a:spcPct val="100000"/>
                </a:lnSpc>
                <a:spcBef>
                  <a:spcPct val="0"/>
                </a:spcBef>
                <a:spcAft>
                  <a:spcPct val="0"/>
                </a:spcAft>
                <a:buClrTx/>
                <a:buSzTx/>
                <a:buFontTx/>
                <a:buNone/>
                <a:defRPr/>
              </a:pPr>
              <a:t>9</a:t>
            </a:fld>
            <a:endParaRPr kumimoji="0" lang="en-US" sz="1400" b="0" i="0" u="none" strike="noStrike" kern="1200" cap="none" spc="0" normalizeH="0" baseline="0" noProof="0">
              <a:ln>
                <a:noFill/>
              </a:ln>
              <a:solidFill>
                <a:srgbClr val="000000"/>
              </a:solidFill>
              <a:effectLst/>
              <a:uLnTx/>
              <a:uFillTx/>
              <a:latin typeface="Arial"/>
              <a:ea typeface="ＭＳ Ｐゴシック" pitchFamily="1" charset="-128"/>
              <a:cs typeface="+mn-cs"/>
            </a:endParaRPr>
          </a:p>
        </p:txBody>
      </p:sp>
    </p:spTree>
    <p:extLst>
      <p:ext uri="{BB962C8B-B14F-4D97-AF65-F5344CB8AC3E}">
        <p14:creationId xmlns:p14="http://schemas.microsoft.com/office/powerpoint/2010/main" val="51545126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9045.0"/>
  <p:tag name="AS_RELEASE_DATE" val="2021.03.14"/>
  <p:tag name="AS_TITLE" val="Aspose.Slides for .NET 4.0 Client Profile"/>
  <p:tag name="AS_VERSION" val="21.3"/>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CB39606336ACA48AEC084E49B4107D3" ma:contentTypeVersion="0" ma:contentTypeDescription="Create a new document." ma:contentTypeScope="" ma:versionID="fc1e127fc969336b049572a3cfb2339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7A116E-FDED-4564-83F3-B5E68104545C}">
  <ds:schemaRefs>
    <ds:schemaRef ds:uri="http://schemas.microsoft.com/sharepoint/v3/contenttype/forms"/>
  </ds:schemaRefs>
</ds:datastoreItem>
</file>

<file path=customXml/itemProps2.xml><?xml version="1.0" encoding="utf-8"?>
<ds:datastoreItem xmlns:ds="http://schemas.openxmlformats.org/officeDocument/2006/customXml" ds:itemID="{6B6EDA48-FD88-40FA-B052-781403BB736C}">
  <ds:schemaRefs>
    <ds:schemaRef ds:uri="http://schemas.microsoft.com/office/infopath/2007/PartnerControls"/>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purl.org/dc/terms/"/>
    <ds:schemaRef ds:uri="http://purl.org/dc/elements/1.1/"/>
  </ds:schemaRefs>
</ds:datastoreItem>
</file>

<file path=customXml/itemProps3.xml><?xml version="1.0" encoding="utf-8"?>
<ds:datastoreItem xmlns:ds="http://schemas.openxmlformats.org/officeDocument/2006/customXml" ds:itemID="{45716CAC-0CF9-475A-B8B7-82F6DDA091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404</TotalTime>
  <Words>7046</Words>
  <Application>Microsoft Office PowerPoint</Application>
  <PresentationFormat>On-screen Show (4:3)</PresentationFormat>
  <Paragraphs>609</Paragraphs>
  <Slides>48</Slides>
  <Notes>48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48</vt:i4>
      </vt:variant>
    </vt:vector>
  </HeadingPairs>
  <TitlesOfParts>
    <vt:vector size="56" baseType="lpstr">
      <vt:lpstr>Arial</vt:lpstr>
      <vt:lpstr>Calibri</vt:lpstr>
      <vt:lpstr>freight-sans-pro</vt:lpstr>
      <vt:lpstr>HelveticaNeueLT Com 25 UltLt</vt:lpstr>
      <vt:lpstr>Times New Roman</vt:lpstr>
      <vt:lpstr>Wingdings 3</vt:lpstr>
      <vt:lpstr>Blank Presentation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Andrew Elsworth</dc:creator>
  <cp:lastModifiedBy>Andrew Elsworth</cp:lastModifiedBy>
  <cp:revision>2</cp:revision>
  <cp:lastPrinted>1601-01-01T00:00:00Z</cp:lastPrinted>
  <dcterms:created xsi:type="dcterms:W3CDTF">1601-01-01T00:00:00Z</dcterms:created>
  <dcterms:modified xsi:type="dcterms:W3CDTF">2026-04-09T17:47:14Z</dcterms:modified>
</cp:coreProperties>
</file>